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2" r:id="rId3"/>
  </p:sldMasterIdLst>
  <p:notesMasterIdLst>
    <p:notesMasterId r:id="rId54"/>
  </p:notesMasterIdLst>
  <p:sldIdLst>
    <p:sldId id="257" r:id="rId4"/>
    <p:sldId id="261" r:id="rId5"/>
    <p:sldId id="262" r:id="rId6"/>
    <p:sldId id="264" r:id="rId7"/>
    <p:sldId id="346" r:id="rId8"/>
    <p:sldId id="327" r:id="rId9"/>
    <p:sldId id="265" r:id="rId10"/>
    <p:sldId id="340" r:id="rId11"/>
    <p:sldId id="328" r:id="rId12"/>
    <p:sldId id="342" r:id="rId13"/>
    <p:sldId id="292" r:id="rId14"/>
    <p:sldId id="341" r:id="rId15"/>
    <p:sldId id="367" r:id="rId16"/>
    <p:sldId id="293" r:id="rId17"/>
    <p:sldId id="289" r:id="rId18"/>
    <p:sldId id="369" r:id="rId19"/>
    <p:sldId id="291" r:id="rId20"/>
    <p:sldId id="329" r:id="rId21"/>
    <p:sldId id="343" r:id="rId22"/>
    <p:sldId id="303" r:id="rId23"/>
    <p:sldId id="304" r:id="rId24"/>
    <p:sldId id="348" r:id="rId25"/>
    <p:sldId id="331" r:id="rId26"/>
    <p:sldId id="302" r:id="rId27"/>
    <p:sldId id="338" r:id="rId28"/>
    <p:sldId id="415" r:id="rId29"/>
    <p:sldId id="368" r:id="rId30"/>
    <p:sldId id="305" r:id="rId31"/>
    <p:sldId id="586" r:id="rId32"/>
    <p:sldId id="308" r:id="rId33"/>
    <p:sldId id="406" r:id="rId34"/>
    <p:sldId id="405" r:id="rId35"/>
    <p:sldId id="333" r:id="rId36"/>
    <p:sldId id="335" r:id="rId37"/>
    <p:sldId id="336" r:id="rId38"/>
    <p:sldId id="583" r:id="rId39"/>
    <p:sldId id="309" r:id="rId40"/>
    <p:sldId id="400" r:id="rId41"/>
    <p:sldId id="391" r:id="rId42"/>
    <p:sldId id="307" r:id="rId43"/>
    <p:sldId id="587" r:id="rId44"/>
    <p:sldId id="396" r:id="rId45"/>
    <p:sldId id="394" r:id="rId46"/>
    <p:sldId id="395" r:id="rId47"/>
    <p:sldId id="306" r:id="rId48"/>
    <p:sldId id="584" r:id="rId49"/>
    <p:sldId id="310" r:id="rId50"/>
    <p:sldId id="407" r:id="rId51"/>
    <p:sldId id="403" r:id="rId52"/>
    <p:sldId id="416" r:id="rId53"/>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1" autoAdjust="0"/>
    <p:restoredTop sz="94660"/>
  </p:normalViewPr>
  <p:slideViewPr>
    <p:cSldViewPr snapToGrid="0">
      <p:cViewPr varScale="1">
        <p:scale>
          <a:sx n="83" d="100"/>
          <a:sy n="83" d="100"/>
        </p:scale>
        <p:origin x="461" y="77"/>
      </p:cViewPr>
      <p:guideLst/>
    </p:cSldViewPr>
  </p:slideViewPr>
  <p:notesTextViewPr>
    <p:cViewPr>
      <p:scale>
        <a:sx n="1" d="1"/>
        <a:sy n="1" d="1"/>
      </p:scale>
      <p:origin x="0" y="0"/>
    </p:cViewPr>
  </p:notesTextViewPr>
  <p:notesViewPr>
    <p:cSldViewPr snapToGrid="0">
      <p:cViewPr varScale="1">
        <p:scale>
          <a:sx n="77" d="100"/>
          <a:sy n="77" d="100"/>
        </p:scale>
        <p:origin x="254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7680F6C-E4B6-454C-909E-D804EB7C4F7F}" type="datetimeFigureOut">
              <a:rPr lang="nl-NL" smtClean="0"/>
              <a:t>6-12-2021</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67DF4D3-FA04-4730-9941-5382AD8FE731}" type="slidenum">
              <a:rPr lang="nl-NL" smtClean="0"/>
              <a:t>‹nr.›</a:t>
            </a:fld>
            <a:endParaRPr lang="nl-NL"/>
          </a:p>
        </p:txBody>
      </p:sp>
    </p:spTree>
    <p:extLst>
      <p:ext uri="{BB962C8B-B14F-4D97-AF65-F5344CB8AC3E}">
        <p14:creationId xmlns:p14="http://schemas.microsoft.com/office/powerpoint/2010/main" val="80974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6C4EB6-8269-8241-8E42-641CA90007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0922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https://www.brooklands.ac.uk/wp-content/uploads/2018/09/fulltime.pdf</a:t>
            </a:r>
          </a:p>
        </p:txBody>
      </p:sp>
      <p:sp>
        <p:nvSpPr>
          <p:cNvPr id="4" name="Tijdelijke aanduiding voor dianummer 3"/>
          <p:cNvSpPr>
            <a:spLocks noGrp="1"/>
          </p:cNvSpPr>
          <p:nvPr>
            <p:ph type="sldNum" sz="quarter" idx="5"/>
          </p:nvPr>
        </p:nvSpPr>
        <p:spPr/>
        <p:txBody>
          <a:bodyPr/>
          <a:lstStyle/>
          <a:p>
            <a:fld id="{067DF4D3-FA04-4730-9941-5382AD8FE731}" type="slidenum">
              <a:rPr lang="nl-NL" smtClean="0"/>
              <a:t>21</a:t>
            </a:fld>
            <a:endParaRPr lang="nl-NL"/>
          </a:p>
        </p:txBody>
      </p:sp>
    </p:spTree>
    <p:extLst>
      <p:ext uri="{BB962C8B-B14F-4D97-AF65-F5344CB8AC3E}">
        <p14:creationId xmlns:p14="http://schemas.microsoft.com/office/powerpoint/2010/main" val="1628256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https://www.aqa.org.uk/subjects  https://qualifications.pearson.com/en/qualifications/edexcel-gcses.html   http://www.cambridgeinternational.org/programmes-and-qualifications/cambridge-advanced/cambridge-international-as-and-a-levels/subjects/</a:t>
            </a:r>
          </a:p>
          <a:p>
            <a:r>
              <a:rPr lang="nl-NL" dirty="0"/>
              <a:t>Global </a:t>
            </a:r>
            <a:r>
              <a:rPr lang="nl-NL" dirty="0" err="1"/>
              <a:t>perspectives</a:t>
            </a:r>
            <a:r>
              <a:rPr lang="nl-NL" dirty="0"/>
              <a:t>:  CIE: </a:t>
            </a:r>
            <a:r>
              <a:rPr lang="en-US" dirty="0"/>
              <a:t>Cambridge IGCSE Global Perspectives is a groundbreaking and stimulating course that stretches across traditional subject boundaries and develops transferable skills. It is both cross-curricular and skills-based and taps into the way learners of today enjoy learning, including team work, presentations, projects, and working with other learners around the world. The emphasis is on developing the ability to think critically about a range of global issues where there is always more than one point of view.</a:t>
            </a:r>
            <a:endParaRPr lang="nl-NL" dirty="0"/>
          </a:p>
          <a:p>
            <a:r>
              <a:rPr lang="nl-NL" dirty="0"/>
              <a:t>General Paper:  </a:t>
            </a:r>
          </a:p>
          <a:p>
            <a:r>
              <a:rPr lang="nl-NL" dirty="0"/>
              <a:t>General Studies: </a:t>
            </a:r>
            <a:r>
              <a:rPr lang="en-US" dirty="0">
                <a:effectLst/>
              </a:rPr>
              <a:t>develop their thinking skills, capacity to construct arguments and ability to draw conclusions. Students will have the opportunity to improve their communication and presentation skills and gain experience of working independently and with others </a:t>
            </a:r>
          </a:p>
          <a:p>
            <a:r>
              <a:rPr lang="nl-NL" dirty="0" err="1"/>
              <a:t>Citizenship</a:t>
            </a:r>
            <a:r>
              <a:rPr lang="nl-NL" dirty="0"/>
              <a:t> studies (AQA): </a:t>
            </a:r>
            <a:r>
              <a:rPr lang="en-US" dirty="0">
                <a:effectLst/>
              </a:rPr>
              <a:t>knowledge of democracy, government and law, and develop the ability to create sustained, well balanced arguments. Communication skills are increasingly sought after by employers: our specification will enhance students’ writing and speaking styles.</a:t>
            </a:r>
            <a:r>
              <a:rPr lang="nl-NL" dirty="0"/>
              <a:t> </a:t>
            </a:r>
          </a:p>
        </p:txBody>
      </p:sp>
      <p:sp>
        <p:nvSpPr>
          <p:cNvPr id="4" name="Tijdelijke aanduiding voor dianummer 3"/>
          <p:cNvSpPr>
            <a:spLocks noGrp="1"/>
          </p:cNvSpPr>
          <p:nvPr>
            <p:ph type="sldNum" sz="quarter" idx="5"/>
          </p:nvPr>
        </p:nvSpPr>
        <p:spPr/>
        <p:txBody>
          <a:bodyPr/>
          <a:lstStyle/>
          <a:p>
            <a:fld id="{067DF4D3-FA04-4730-9941-5382AD8FE731}" type="slidenum">
              <a:rPr lang="nl-NL" smtClean="0"/>
              <a:t>25</a:t>
            </a:fld>
            <a:endParaRPr lang="nl-NL"/>
          </a:p>
        </p:txBody>
      </p:sp>
    </p:spTree>
    <p:extLst>
      <p:ext uri="{BB962C8B-B14F-4D97-AF65-F5344CB8AC3E}">
        <p14:creationId xmlns:p14="http://schemas.microsoft.com/office/powerpoint/2010/main" val="689351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https://www.aqa.org.uk/subjects  https://qualifications.pearson.com/en/qualifications/edexcel-gcses.html   http://www.cambridgeinternational.org/programmes-and-qualifications/cambridge-advanced/cambridge-international-as-and-a-levels/subjects/</a:t>
            </a:r>
          </a:p>
          <a:p>
            <a:r>
              <a:rPr lang="nl-NL" dirty="0"/>
              <a:t>Global </a:t>
            </a:r>
            <a:r>
              <a:rPr lang="nl-NL" dirty="0" err="1"/>
              <a:t>perspectives</a:t>
            </a:r>
            <a:r>
              <a:rPr lang="nl-NL" dirty="0"/>
              <a:t>:  CIE: </a:t>
            </a:r>
            <a:r>
              <a:rPr lang="en-US" dirty="0"/>
              <a:t>Cambridge IGCSE Global Perspectives is a groundbreaking and stimulating course that stretches across traditional subject boundaries and develops transferable skills. It is both cross-curricular and skills-based and taps into the way learners of today enjoy learning, including team work, presentations, projects, and working with other learners around the world. The emphasis is on developing the ability to think critically about a range of global issues where there is always more than one point of view.</a:t>
            </a:r>
            <a:endParaRPr lang="nl-NL" dirty="0"/>
          </a:p>
          <a:p>
            <a:r>
              <a:rPr lang="nl-NL" dirty="0"/>
              <a:t>General Paper:  </a:t>
            </a:r>
          </a:p>
          <a:p>
            <a:r>
              <a:rPr lang="nl-NL" dirty="0"/>
              <a:t>General Studies: </a:t>
            </a:r>
            <a:r>
              <a:rPr lang="en-US" dirty="0">
                <a:effectLst/>
              </a:rPr>
              <a:t>develop their thinking skills, capacity to construct arguments and ability to draw conclusions. Students will have the opportunity to improve their communication and presentation skills and gain experience of working independently and with others </a:t>
            </a:r>
          </a:p>
          <a:p>
            <a:r>
              <a:rPr lang="nl-NL" dirty="0" err="1"/>
              <a:t>Citizenship</a:t>
            </a:r>
            <a:r>
              <a:rPr lang="nl-NL" dirty="0"/>
              <a:t> studies (AQA): </a:t>
            </a:r>
            <a:r>
              <a:rPr lang="en-US" dirty="0">
                <a:effectLst/>
              </a:rPr>
              <a:t>knowledge of democracy, government and law, and develop the ability to create sustained, well balanced arguments. Communication skills are increasingly sought after by employers: our specification will enhance students’ writing and speaking styles.</a:t>
            </a:r>
            <a:r>
              <a:rPr lang="nl-NL" dirty="0"/>
              <a:t> </a:t>
            </a:r>
          </a:p>
        </p:txBody>
      </p:sp>
      <p:sp>
        <p:nvSpPr>
          <p:cNvPr id="4" name="Tijdelijke aanduiding voor dianummer 3"/>
          <p:cNvSpPr>
            <a:spLocks noGrp="1"/>
          </p:cNvSpPr>
          <p:nvPr>
            <p:ph type="sldNum" sz="quarter" idx="5"/>
          </p:nvPr>
        </p:nvSpPr>
        <p:spPr/>
        <p:txBody>
          <a:bodyPr/>
          <a:lstStyle/>
          <a:p>
            <a:fld id="{067DF4D3-FA04-4730-9941-5382AD8FE731}" type="slidenum">
              <a:rPr lang="nl-NL" smtClean="0"/>
              <a:t>27</a:t>
            </a:fld>
            <a:endParaRPr lang="nl-NL"/>
          </a:p>
        </p:txBody>
      </p:sp>
    </p:spTree>
    <p:extLst>
      <p:ext uri="{BB962C8B-B14F-4D97-AF65-F5344CB8AC3E}">
        <p14:creationId xmlns:p14="http://schemas.microsoft.com/office/powerpoint/2010/main" val="3460055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https://my.cumbria.ac.uk/Student-Life/Your-Studies/FAQs/I-failed-a-module-but-it-has-been-condoned-What-does-this-mean/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DF4D3-FA04-4730-9941-5382AD8FE73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360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Aberdeen, </a:t>
            </a:r>
            <a:r>
              <a:rPr lang="nl-NL" dirty="0" err="1"/>
              <a:t>Strathclyde</a:t>
            </a:r>
            <a:r>
              <a:rPr lang="nl-NL" dirty="0"/>
              <a:t>, Glasgow, Edinburgh, </a:t>
            </a:r>
            <a:r>
              <a:rPr lang="nl-NL" dirty="0" err="1"/>
              <a:t>Heriot</a:t>
            </a:r>
            <a:r>
              <a:rPr lang="nl-NL" dirty="0"/>
              <a:t>-Watt, Dundee, </a:t>
            </a:r>
            <a:r>
              <a:rPr lang="nl-NL" dirty="0" err="1"/>
              <a:t>Stirling</a:t>
            </a:r>
            <a:r>
              <a:rPr lang="nl-NL" dirty="0"/>
              <a:t>, St Andrews, Robert Gordon.</a:t>
            </a:r>
          </a:p>
        </p:txBody>
      </p:sp>
      <p:sp>
        <p:nvSpPr>
          <p:cNvPr id="4" name="Tijdelijke aanduiding voor dianummer 3"/>
          <p:cNvSpPr>
            <a:spLocks noGrp="1"/>
          </p:cNvSpPr>
          <p:nvPr>
            <p:ph type="sldNum" sz="quarter" idx="5"/>
          </p:nvPr>
        </p:nvSpPr>
        <p:spPr/>
        <p:txBody>
          <a:bodyPr/>
          <a:lstStyle/>
          <a:p>
            <a:fld id="{067DF4D3-FA04-4730-9941-5382AD8FE731}" type="slidenum">
              <a:rPr lang="nl-NL" smtClean="0"/>
              <a:t>45</a:t>
            </a:fld>
            <a:endParaRPr lang="nl-NL"/>
          </a:p>
        </p:txBody>
      </p:sp>
    </p:spTree>
    <p:extLst>
      <p:ext uri="{BB962C8B-B14F-4D97-AF65-F5344CB8AC3E}">
        <p14:creationId xmlns:p14="http://schemas.microsoft.com/office/powerpoint/2010/main" val="2693534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Aberdeen, </a:t>
            </a:r>
            <a:r>
              <a:rPr lang="nl-NL" dirty="0" err="1"/>
              <a:t>Strathclyde</a:t>
            </a:r>
            <a:r>
              <a:rPr lang="nl-NL" dirty="0"/>
              <a:t>, Glasgow, Edinburgh, </a:t>
            </a:r>
            <a:r>
              <a:rPr lang="nl-NL" dirty="0" err="1"/>
              <a:t>Heriot</a:t>
            </a:r>
            <a:r>
              <a:rPr lang="nl-NL" dirty="0"/>
              <a:t>-Watt, Dundee, </a:t>
            </a:r>
            <a:r>
              <a:rPr lang="nl-NL" dirty="0" err="1"/>
              <a:t>Stirling</a:t>
            </a:r>
            <a:r>
              <a:rPr lang="nl-NL" dirty="0"/>
              <a:t>, St Andrews, Robert Gordon.</a:t>
            </a:r>
          </a:p>
        </p:txBody>
      </p:sp>
      <p:sp>
        <p:nvSpPr>
          <p:cNvPr id="4" name="Tijdelijke aanduiding voor dianummer 3"/>
          <p:cNvSpPr>
            <a:spLocks noGrp="1"/>
          </p:cNvSpPr>
          <p:nvPr>
            <p:ph type="sldNum" sz="quarter" idx="5"/>
          </p:nvPr>
        </p:nvSpPr>
        <p:spPr/>
        <p:txBody>
          <a:bodyPr/>
          <a:lstStyle/>
          <a:p>
            <a:fld id="{067DF4D3-FA04-4730-9941-5382AD8FE731}" type="slidenum">
              <a:rPr lang="nl-NL" smtClean="0"/>
              <a:t>46</a:t>
            </a:fld>
            <a:endParaRPr lang="nl-NL"/>
          </a:p>
        </p:txBody>
      </p:sp>
    </p:spTree>
    <p:extLst>
      <p:ext uri="{BB962C8B-B14F-4D97-AF65-F5344CB8AC3E}">
        <p14:creationId xmlns:p14="http://schemas.microsoft.com/office/powerpoint/2010/main" val="37384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4-jarige Schotse </a:t>
            </a:r>
            <a:r>
              <a:rPr lang="nl-NL" dirty="0" err="1"/>
              <a:t>honours</a:t>
            </a:r>
            <a:r>
              <a:rPr lang="nl-NL" dirty="0"/>
              <a:t> master MA &gt; WB</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DF4D3-FA04-4730-9941-5382AD8FE73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80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CF80F1-E431-419A-A6AD-32C7DD68F0B0}" type="slidenum">
              <a:rPr kumimoji="0" lang="nl-NL" alt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27650" name="Rectangle 2"/>
          <p:cNvSpPr>
            <a:spLocks noGrp="1" noRot="1" noChangeAspect="1" noChangeArrowheads="1" noTextEdit="1"/>
          </p:cNvSpPr>
          <p:nvPr>
            <p:ph type="sldImg"/>
          </p:nvPr>
        </p:nvSpPr>
        <p:spPr>
          <a:xfrm>
            <a:off x="-560388" y="877888"/>
            <a:ext cx="7796213" cy="4386262"/>
          </a:xfrm>
          <a:ln/>
        </p:spPr>
      </p:sp>
      <p:sp>
        <p:nvSpPr>
          <p:cNvPr id="27651"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12733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761ECC-64BC-40B1-8204-8FB843385B93}" type="slidenum">
              <a:rPr kumimoji="0" lang="nl-NL" alt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28674" name="Rectangle 2"/>
          <p:cNvSpPr>
            <a:spLocks noGrp="1" noRot="1" noChangeAspect="1" noChangeArrowheads="1" noTextEdit="1"/>
          </p:cNvSpPr>
          <p:nvPr>
            <p:ph type="sldImg"/>
          </p:nvPr>
        </p:nvSpPr>
        <p:spPr>
          <a:xfrm>
            <a:off x="-560388" y="877888"/>
            <a:ext cx="7796213" cy="4386262"/>
          </a:xfrm>
          <a:ln/>
        </p:spPr>
      </p:sp>
      <p:sp>
        <p:nvSpPr>
          <p:cNvPr id="28675" name="Rectangle 3"/>
          <p:cNvSpPr>
            <a:spLocks noGrp="1" noChangeArrowheads="1"/>
          </p:cNvSpPr>
          <p:nvPr>
            <p:ph type="body" idx="1"/>
          </p:nvPr>
        </p:nvSpPr>
        <p:spPr/>
        <p:txBody>
          <a:bodyPr/>
          <a:lstStyle/>
          <a:p>
            <a:r>
              <a:rPr lang="nl-NL" altLang="nl-NL" dirty="0" err="1"/>
              <a:t>NVQs</a:t>
            </a:r>
            <a:r>
              <a:rPr lang="nl-NL" altLang="nl-NL" dirty="0"/>
              <a:t> level 2-7</a:t>
            </a:r>
          </a:p>
          <a:p>
            <a:r>
              <a:rPr lang="nl-NL" altLang="nl-NL" dirty="0"/>
              <a:t>BTEC: </a:t>
            </a:r>
          </a:p>
          <a:p>
            <a:r>
              <a:rPr lang="nl-NL" altLang="nl-NL" dirty="0"/>
              <a:t>Bron: http://www.qaa.ac.uk/docs/qaa/quality-code/qualifications-frameworks.pdf </a:t>
            </a:r>
            <a:r>
              <a:rPr lang="nl-NL" altLang="nl-NL" dirty="0" err="1"/>
              <a:t>blz</a:t>
            </a:r>
            <a:r>
              <a:rPr lang="nl-NL" altLang="nl-NL" dirty="0"/>
              <a:t> 17</a:t>
            </a:r>
          </a:p>
        </p:txBody>
      </p:sp>
    </p:spTree>
    <p:extLst>
      <p:ext uri="{BB962C8B-B14F-4D97-AF65-F5344CB8AC3E}">
        <p14:creationId xmlns:p14="http://schemas.microsoft.com/office/powerpoint/2010/main" val="276695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761ECC-64BC-40B1-8204-8FB843385B93}" type="slidenum">
              <a:rPr kumimoji="0" lang="nl-NL" alt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28674" name="Rectangle 2"/>
          <p:cNvSpPr>
            <a:spLocks noGrp="1" noRot="1" noChangeAspect="1" noChangeArrowheads="1" noTextEdit="1"/>
          </p:cNvSpPr>
          <p:nvPr>
            <p:ph type="sldImg"/>
          </p:nvPr>
        </p:nvSpPr>
        <p:spPr>
          <a:xfrm>
            <a:off x="-560388" y="877888"/>
            <a:ext cx="7796213" cy="4386262"/>
          </a:xfrm>
          <a:ln/>
        </p:spPr>
      </p:sp>
      <p:sp>
        <p:nvSpPr>
          <p:cNvPr id="28675" name="Rectangle 3"/>
          <p:cNvSpPr>
            <a:spLocks noGrp="1" noChangeArrowheads="1"/>
          </p:cNvSpPr>
          <p:nvPr>
            <p:ph type="body" idx="1"/>
          </p:nvPr>
        </p:nvSpPr>
        <p:spPr/>
        <p:txBody>
          <a:bodyPr/>
          <a:lstStyle/>
          <a:p>
            <a:r>
              <a:rPr lang="nl-NL" altLang="nl-NL" dirty="0" err="1"/>
              <a:t>Compulsory</a:t>
            </a:r>
            <a:r>
              <a:rPr lang="nl-NL" altLang="nl-NL" dirty="0"/>
              <a:t> </a:t>
            </a:r>
            <a:r>
              <a:rPr lang="nl-NL" altLang="nl-NL" dirty="0" err="1"/>
              <a:t>national</a:t>
            </a:r>
            <a:r>
              <a:rPr lang="nl-NL" altLang="nl-NL" dirty="0"/>
              <a:t> curriculum subjects zijn de </a:t>
            </a:r>
            <a:r>
              <a:rPr lang="nl-NL" altLang="nl-NL" dirty="0" err="1"/>
              <a:t>core</a:t>
            </a:r>
            <a:r>
              <a:rPr lang="nl-NL" altLang="nl-NL" dirty="0"/>
              <a:t> subjects English, </a:t>
            </a:r>
            <a:r>
              <a:rPr lang="nl-NL" altLang="nl-NL" dirty="0" err="1"/>
              <a:t>math</a:t>
            </a:r>
            <a:r>
              <a:rPr lang="nl-NL" altLang="nl-NL" dirty="0"/>
              <a:t>, </a:t>
            </a:r>
            <a:r>
              <a:rPr lang="nl-NL" altLang="nl-NL" dirty="0" err="1"/>
              <a:t>science</a:t>
            </a:r>
            <a:r>
              <a:rPr lang="nl-NL" altLang="nl-NL" dirty="0"/>
              <a:t> maar meer </a:t>
            </a:r>
            <a:r>
              <a:rPr lang="nl-NL" altLang="nl-NL" dirty="0" err="1"/>
              <a:t>compulsory</a:t>
            </a:r>
            <a:r>
              <a:rPr lang="nl-NL" altLang="nl-NL" dirty="0"/>
              <a:t> in de zin van dat de school ze moet aanbieden, niet dat je er eindexamen in moet doen op GCSE niveau. </a:t>
            </a:r>
          </a:p>
          <a:p>
            <a:r>
              <a:rPr lang="nl-NL" altLang="nl-NL" dirty="0" err="1"/>
              <a:t>Ofqual</a:t>
            </a:r>
            <a:r>
              <a:rPr lang="nl-NL" altLang="nl-NL" dirty="0"/>
              <a:t> reguleert de </a:t>
            </a:r>
            <a:r>
              <a:rPr lang="nl-NL" altLang="nl-NL" dirty="0" err="1"/>
              <a:t>exam</a:t>
            </a:r>
            <a:r>
              <a:rPr lang="nl-NL" altLang="nl-NL" dirty="0"/>
              <a:t> boards.</a:t>
            </a:r>
          </a:p>
        </p:txBody>
      </p:sp>
    </p:spTree>
    <p:extLst>
      <p:ext uri="{BB962C8B-B14F-4D97-AF65-F5344CB8AC3E}">
        <p14:creationId xmlns:p14="http://schemas.microsoft.com/office/powerpoint/2010/main" val="2860678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67DF4D3-FA04-4730-9941-5382AD8FE731}" type="slidenum">
              <a:rPr lang="nl-NL" smtClean="0"/>
              <a:t>7</a:t>
            </a:fld>
            <a:endParaRPr lang="nl-NL"/>
          </a:p>
        </p:txBody>
      </p:sp>
    </p:spTree>
    <p:extLst>
      <p:ext uri="{BB962C8B-B14F-4D97-AF65-F5344CB8AC3E}">
        <p14:creationId xmlns:p14="http://schemas.microsoft.com/office/powerpoint/2010/main" val="501218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General Studies, PE: AQA  </a:t>
            </a:r>
            <a:r>
              <a:rPr lang="nl-NL" sz="1200" b="1" kern="1200" dirty="0">
                <a:solidFill>
                  <a:schemeClr val="tx1"/>
                </a:solidFill>
                <a:effectLst/>
                <a:latin typeface="+mn-lt"/>
                <a:ea typeface="+mn-ea"/>
                <a:cs typeface="+mn-cs"/>
              </a:rPr>
              <a:t>General Studies A en B. </a:t>
            </a:r>
            <a:r>
              <a:rPr lang="en-US" sz="1200" kern="1200" dirty="0" err="1">
                <a:solidFill>
                  <a:schemeClr val="tx1"/>
                </a:solidFill>
                <a:effectLst/>
                <a:latin typeface="+mn-lt"/>
                <a:ea typeface="+mn-ea"/>
                <a:cs typeface="+mn-cs"/>
              </a:rPr>
              <a:t>Alternatief</a:t>
            </a:r>
            <a:r>
              <a:rPr lang="en-US" sz="1200" kern="1200" dirty="0">
                <a:solidFill>
                  <a:schemeClr val="tx1"/>
                </a:solidFill>
                <a:effectLst/>
                <a:latin typeface="+mn-lt"/>
                <a:ea typeface="+mn-ea"/>
                <a:cs typeface="+mn-cs"/>
              </a:rPr>
              <a:t> is Extended Project . </a:t>
            </a:r>
            <a:r>
              <a:rPr lang="en-US" sz="1200" kern="1200" dirty="0" err="1">
                <a:solidFill>
                  <a:schemeClr val="tx1"/>
                </a:solidFill>
                <a:effectLst/>
                <a:latin typeface="+mn-lt"/>
                <a:ea typeface="+mn-ea"/>
                <a:cs typeface="+mn-cs"/>
              </a:rPr>
              <a:t>Nadruk</a:t>
            </a:r>
            <a:r>
              <a:rPr lang="en-US" sz="1200" kern="1200" dirty="0">
                <a:solidFill>
                  <a:schemeClr val="tx1"/>
                </a:solidFill>
                <a:effectLst/>
                <a:latin typeface="+mn-lt"/>
                <a:ea typeface="+mn-ea"/>
                <a:cs typeface="+mn-cs"/>
              </a:rPr>
              <a:t> op skills (thinking skills, work independently). </a:t>
            </a:r>
            <a:endParaRPr lang="nl-NL" sz="1200" kern="1200" dirty="0">
              <a:solidFill>
                <a:schemeClr val="tx1"/>
              </a:solidFill>
              <a:effectLst/>
              <a:latin typeface="+mn-lt"/>
              <a:ea typeface="+mn-ea"/>
              <a:cs typeface="+mn-cs"/>
            </a:endParaRPr>
          </a:p>
          <a:p>
            <a:endParaRPr lang="nl-NL" dirty="0"/>
          </a:p>
          <a:p>
            <a:r>
              <a:rPr lang="nl-NL" dirty="0" err="1"/>
              <a:t>Cie</a:t>
            </a:r>
            <a:r>
              <a:rPr lang="nl-NL" dirty="0"/>
              <a:t>: Global </a:t>
            </a:r>
            <a:r>
              <a:rPr lang="nl-NL" dirty="0" err="1"/>
              <a:t>Perspectives</a:t>
            </a:r>
            <a:r>
              <a:rPr lang="nl-NL" dirty="0"/>
              <a:t>, PE. </a:t>
            </a:r>
            <a:r>
              <a:rPr lang="en-GB" sz="1200" kern="1200" dirty="0">
                <a:solidFill>
                  <a:schemeClr val="tx1"/>
                </a:solidFill>
                <a:effectLst/>
                <a:latin typeface="+mn-lt"/>
                <a:ea typeface="+mn-ea"/>
                <a:cs typeface="+mn-cs"/>
              </a:rPr>
              <a:t>Learners broaden their outlook through the critical analysis of - and reflection on - issues of global significance. The Cambridge International AS &amp; A Level Global Perspectives and Research syllabus is based on skills rather than on specific content. Learners develop research, thinking, reasoning and communication skills by following an approach to analysing and evaluating arguments and perspectives called the Critical Path. Collaborative skills are enhanced through participation in a team project. </a:t>
            </a:r>
            <a:endParaRPr lang="nl-NL" dirty="0"/>
          </a:p>
          <a:p>
            <a:endParaRPr lang="nl-NL" dirty="0"/>
          </a:p>
        </p:txBody>
      </p:sp>
      <p:sp>
        <p:nvSpPr>
          <p:cNvPr id="4" name="Tijdelijke aanduiding voor dianummer 3"/>
          <p:cNvSpPr>
            <a:spLocks noGrp="1"/>
          </p:cNvSpPr>
          <p:nvPr>
            <p:ph type="sldNum" sz="quarter" idx="5"/>
          </p:nvPr>
        </p:nvSpPr>
        <p:spPr/>
        <p:txBody>
          <a:bodyPr/>
          <a:lstStyle/>
          <a:p>
            <a:fld id="{067DF4D3-FA04-4730-9941-5382AD8FE731}" type="slidenum">
              <a:rPr lang="nl-NL" smtClean="0"/>
              <a:t>8</a:t>
            </a:fld>
            <a:endParaRPr lang="nl-NL"/>
          </a:p>
        </p:txBody>
      </p:sp>
    </p:spTree>
    <p:extLst>
      <p:ext uri="{BB962C8B-B14F-4D97-AF65-F5344CB8AC3E}">
        <p14:creationId xmlns:p14="http://schemas.microsoft.com/office/powerpoint/2010/main" val="334592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761ECC-64BC-40B1-8204-8FB843385B93}" type="slidenum">
              <a:rPr kumimoji="0" lang="nl-NL" alt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28674" name="Rectangle 2"/>
          <p:cNvSpPr>
            <a:spLocks noGrp="1" noRot="1" noChangeAspect="1" noChangeArrowheads="1" noTextEdit="1"/>
          </p:cNvSpPr>
          <p:nvPr>
            <p:ph type="sldImg"/>
          </p:nvPr>
        </p:nvSpPr>
        <p:spPr>
          <a:xfrm>
            <a:off x="-560388" y="877888"/>
            <a:ext cx="7796213" cy="4386262"/>
          </a:xfrm>
          <a:ln/>
        </p:spPr>
      </p:sp>
      <p:sp>
        <p:nvSpPr>
          <p:cNvPr id="28675" name="Rectangle 3"/>
          <p:cNvSpPr>
            <a:spLocks noGrp="1" noChangeArrowheads="1"/>
          </p:cNvSpPr>
          <p:nvPr>
            <p:ph type="body" idx="1"/>
          </p:nvPr>
        </p:nvSpPr>
        <p:spPr/>
        <p:txBody>
          <a:bodyPr/>
          <a:lstStyle/>
          <a:p>
            <a:r>
              <a:rPr lang="nl-NL" altLang="nl-NL" dirty="0" err="1"/>
              <a:t>Compulsory</a:t>
            </a:r>
            <a:r>
              <a:rPr lang="nl-NL" altLang="nl-NL" dirty="0"/>
              <a:t> </a:t>
            </a:r>
            <a:r>
              <a:rPr lang="nl-NL" altLang="nl-NL" dirty="0" err="1"/>
              <a:t>national</a:t>
            </a:r>
            <a:r>
              <a:rPr lang="nl-NL" altLang="nl-NL" dirty="0"/>
              <a:t> curriculum subjects zijn de </a:t>
            </a:r>
            <a:r>
              <a:rPr lang="nl-NL" altLang="nl-NL" dirty="0" err="1"/>
              <a:t>core</a:t>
            </a:r>
            <a:r>
              <a:rPr lang="nl-NL" altLang="nl-NL" dirty="0"/>
              <a:t> subjects English, </a:t>
            </a:r>
            <a:r>
              <a:rPr lang="nl-NL" altLang="nl-NL" dirty="0" err="1"/>
              <a:t>math</a:t>
            </a:r>
            <a:r>
              <a:rPr lang="nl-NL" altLang="nl-NL" dirty="0"/>
              <a:t>, </a:t>
            </a:r>
            <a:r>
              <a:rPr lang="nl-NL" altLang="nl-NL" dirty="0" err="1"/>
              <a:t>science</a:t>
            </a:r>
            <a:r>
              <a:rPr lang="nl-NL" altLang="nl-NL" dirty="0"/>
              <a:t> maar meer </a:t>
            </a:r>
            <a:r>
              <a:rPr lang="nl-NL" altLang="nl-NL" dirty="0" err="1"/>
              <a:t>compulsory</a:t>
            </a:r>
            <a:r>
              <a:rPr lang="nl-NL" altLang="nl-NL" dirty="0"/>
              <a:t> in de zin van dat de school ze moet aanbieden, niet dat je er eindexamen in moet doen op GCSE niveau. </a:t>
            </a:r>
          </a:p>
        </p:txBody>
      </p:sp>
    </p:spTree>
    <p:extLst>
      <p:ext uri="{BB962C8B-B14F-4D97-AF65-F5344CB8AC3E}">
        <p14:creationId xmlns:p14="http://schemas.microsoft.com/office/powerpoint/2010/main" val="1158738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General Paper</a:t>
            </a:r>
            <a:r>
              <a:rPr lang="en-GB" sz="1200" kern="1200" dirty="0">
                <a:solidFill>
                  <a:schemeClr val="tx1"/>
                </a:solidFill>
                <a:effectLst/>
                <a:latin typeface="+mn-lt"/>
                <a:ea typeface="+mn-ea"/>
                <a:cs typeface="+mn-cs"/>
              </a:rPr>
              <a:t>: The Cambridge International AS Level General Paper encourages learners to develop a maturity of critical thought and argument, and a mastery of expression in the English language. These are all skills of great use for university level study. The syllabus draws on topics from across the school curriculum, and learners are able to draw upon knowledge and understanding gained from study of other subjects.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CIE: Thinking 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Pearson: General Studies: </a:t>
            </a:r>
            <a:r>
              <a:rPr lang="en-US" dirty="0"/>
              <a:t>Students of our Edexcel A level in General Studies will view issues from a wider range of perspectives than those offered by subject specialism. They will integrate knowledge from a range of disciplines in order to develop an understanding of the interrelationship between them and encourage a broader and deeper understanding of issues.</a:t>
            </a:r>
            <a:endParaRPr lang="nl-NL" sz="1200" kern="1200" dirty="0">
              <a:solidFill>
                <a:schemeClr val="tx1"/>
              </a:solidFill>
              <a:effectLst/>
              <a:latin typeface="+mn-lt"/>
              <a:ea typeface="+mn-ea"/>
              <a:cs typeface="+mn-cs"/>
            </a:endParaRPr>
          </a:p>
          <a:p>
            <a:endParaRPr lang="nl-NL" dirty="0"/>
          </a:p>
          <a:p>
            <a:r>
              <a:rPr lang="nl-NL" dirty="0"/>
              <a:t>Extended Project </a:t>
            </a:r>
            <a:r>
              <a:rPr lang="nl-NL" dirty="0" err="1"/>
              <a:t>Qualification</a:t>
            </a:r>
            <a:r>
              <a:rPr lang="nl-NL" dirty="0"/>
              <a:t> Level 3: https://qualifications.pearson.com/en/qualifications/edexcel-project-qualification/level-3.html      Research skills. </a:t>
            </a:r>
          </a:p>
        </p:txBody>
      </p:sp>
      <p:sp>
        <p:nvSpPr>
          <p:cNvPr id="4" name="Tijdelijke aanduiding voor dianummer 3"/>
          <p:cNvSpPr>
            <a:spLocks noGrp="1"/>
          </p:cNvSpPr>
          <p:nvPr>
            <p:ph type="sldNum" sz="quarter" idx="5"/>
          </p:nvPr>
        </p:nvSpPr>
        <p:spPr/>
        <p:txBody>
          <a:bodyPr/>
          <a:lstStyle/>
          <a:p>
            <a:fld id="{067DF4D3-FA04-4730-9941-5382AD8FE731}" type="slidenum">
              <a:rPr lang="nl-NL" smtClean="0"/>
              <a:t>12</a:t>
            </a:fld>
            <a:endParaRPr lang="nl-NL"/>
          </a:p>
        </p:txBody>
      </p:sp>
    </p:spTree>
    <p:extLst>
      <p:ext uri="{BB962C8B-B14F-4D97-AF65-F5344CB8AC3E}">
        <p14:creationId xmlns:p14="http://schemas.microsoft.com/office/powerpoint/2010/main" val="258694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Business </a:t>
            </a:r>
            <a:r>
              <a:rPr lang="nl-NL" dirty="0" err="1"/>
              <a:t>and</a:t>
            </a:r>
            <a:r>
              <a:rPr lang="nl-NL" dirty="0"/>
              <a:t> Technology </a:t>
            </a:r>
            <a:r>
              <a:rPr lang="nl-NL" dirty="0" err="1"/>
              <a:t>Education</a:t>
            </a:r>
            <a:r>
              <a:rPr lang="nl-NL" dirty="0"/>
              <a:t> Council. </a:t>
            </a:r>
          </a:p>
        </p:txBody>
      </p:sp>
      <p:sp>
        <p:nvSpPr>
          <p:cNvPr id="4" name="Tijdelijke aanduiding voor dianummer 3"/>
          <p:cNvSpPr>
            <a:spLocks noGrp="1"/>
          </p:cNvSpPr>
          <p:nvPr>
            <p:ph type="sldNum" sz="quarter" idx="5"/>
          </p:nvPr>
        </p:nvSpPr>
        <p:spPr/>
        <p:txBody>
          <a:bodyPr/>
          <a:lstStyle/>
          <a:p>
            <a:fld id="{067DF4D3-FA04-4730-9941-5382AD8FE731}" type="slidenum">
              <a:rPr lang="nl-NL" smtClean="0"/>
              <a:t>20</a:t>
            </a:fld>
            <a:endParaRPr lang="nl-NL"/>
          </a:p>
        </p:txBody>
      </p:sp>
    </p:spTree>
    <p:extLst>
      <p:ext uri="{BB962C8B-B14F-4D97-AF65-F5344CB8AC3E}">
        <p14:creationId xmlns:p14="http://schemas.microsoft.com/office/powerpoint/2010/main" val="1413674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nl-NL"/>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7F0C6F82-DDEE-D34D-B564-459D2C6A78B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9A409-5ED4-AF42-BB5D-DDED3282FE8E}" type="slidenum">
              <a:rPr lang="en-US" smtClean="0"/>
              <a:t>‹nr.›</a:t>
            </a:fld>
            <a:endParaRPr lang="en-US"/>
          </a:p>
        </p:txBody>
      </p:sp>
    </p:spTree>
    <p:extLst>
      <p:ext uri="{BB962C8B-B14F-4D97-AF65-F5344CB8AC3E}">
        <p14:creationId xmlns:p14="http://schemas.microsoft.com/office/powerpoint/2010/main" val="3894251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7F0C6F82-DDEE-D34D-B564-459D2C6A78B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9A409-5ED4-AF42-BB5D-DDED3282FE8E}" type="slidenum">
              <a:rPr lang="en-US" smtClean="0"/>
              <a:t>‹nr.›</a:t>
            </a:fld>
            <a:endParaRPr lang="en-US"/>
          </a:p>
        </p:txBody>
      </p:sp>
    </p:spTree>
    <p:extLst>
      <p:ext uri="{BB962C8B-B14F-4D97-AF65-F5344CB8AC3E}">
        <p14:creationId xmlns:p14="http://schemas.microsoft.com/office/powerpoint/2010/main" val="2711906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7F0C6F82-DDEE-D34D-B564-459D2C6A78B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9A409-5ED4-AF42-BB5D-DDED3282FE8E}" type="slidenum">
              <a:rPr lang="en-US" smtClean="0"/>
              <a:t>‹nr.›</a:t>
            </a:fld>
            <a:endParaRPr lang="en-US"/>
          </a:p>
        </p:txBody>
      </p:sp>
    </p:spTree>
    <p:extLst>
      <p:ext uri="{BB962C8B-B14F-4D97-AF65-F5344CB8AC3E}">
        <p14:creationId xmlns:p14="http://schemas.microsoft.com/office/powerpoint/2010/main" val="3706699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743200" y="2286000"/>
            <a:ext cx="8432800" cy="40386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4"/>
          </p:nvPr>
        </p:nvSpPr>
        <p:spPr>
          <a:xfrm>
            <a:off x="9956800" y="6305549"/>
            <a:ext cx="1320800" cy="476251"/>
          </a:xfrm>
          <a:prstGeom prst="rect">
            <a:avLst/>
          </a:prstGeom>
        </p:spPr>
        <p:txBody>
          <a:bodyPr rtlCol="0"/>
          <a:lstStyle>
            <a:lvl1pPr algn="r">
              <a:defRPr sz="1200" smtClean="0">
                <a:solidFill>
                  <a:schemeClr val="tx1">
                    <a:tint val="75000"/>
                  </a:schemeClr>
                </a:solidFill>
                <a:latin typeface="Times" pitchFamily="-64" charset="0"/>
                <a:cs typeface="+mn-cs"/>
              </a:defRPr>
            </a:lvl1pPr>
          </a:lstStyle>
          <a:p>
            <a:pPr>
              <a:defRPr/>
            </a:pPr>
            <a:fld id="{26A7179C-CC24-4F68-8649-E1F35E4EFF8C}" type="slidenum">
              <a:rPr lang="nl-NL" smtClean="0"/>
              <a:pPr>
                <a:defRPr/>
              </a:pPr>
              <a:t>‹nr.›</a:t>
            </a:fld>
            <a:endParaRPr lang="nl-NL" dirty="0"/>
          </a:p>
        </p:txBody>
      </p:sp>
      <p:sp>
        <p:nvSpPr>
          <p:cNvPr id="5" name="Tijdelijke aanduiding voor titel 1"/>
          <p:cNvSpPr>
            <a:spLocks noGrp="1"/>
          </p:cNvSpPr>
          <p:nvPr>
            <p:ph type="title"/>
          </p:nvPr>
        </p:nvSpPr>
        <p:spPr bwMode="auto">
          <a:xfrm>
            <a:off x="2743200" y="1295400"/>
            <a:ext cx="8432800" cy="83820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nl-NL" dirty="0"/>
              <a:t>Klik om de stijl te bewerken</a:t>
            </a:r>
          </a:p>
        </p:txBody>
      </p:sp>
    </p:spTree>
    <p:extLst>
      <p:ext uri="{BB962C8B-B14F-4D97-AF65-F5344CB8AC3E}">
        <p14:creationId xmlns:p14="http://schemas.microsoft.com/office/powerpoint/2010/main" val="1298084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nl-NL"/>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E87B001B-A3E6-4A4B-B60C-F7906ADA1B2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950C2-9DD8-6F45-B90B-254A15D188B3}" type="slidenum">
              <a:rPr lang="en-US" smtClean="0"/>
              <a:t>‹nr.›</a:t>
            </a:fld>
            <a:endParaRPr lang="en-US"/>
          </a:p>
        </p:txBody>
      </p:sp>
    </p:spTree>
    <p:extLst>
      <p:ext uri="{BB962C8B-B14F-4D97-AF65-F5344CB8AC3E}">
        <p14:creationId xmlns:p14="http://schemas.microsoft.com/office/powerpoint/2010/main" val="3616613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E87B001B-A3E6-4A4B-B60C-F7906ADA1B2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950C2-9DD8-6F45-B90B-254A15D188B3}" type="slidenum">
              <a:rPr lang="en-US" smtClean="0"/>
              <a:t>‹nr.›</a:t>
            </a:fld>
            <a:endParaRPr lang="en-US"/>
          </a:p>
        </p:txBody>
      </p:sp>
    </p:spTree>
    <p:extLst>
      <p:ext uri="{BB962C8B-B14F-4D97-AF65-F5344CB8AC3E}">
        <p14:creationId xmlns:p14="http://schemas.microsoft.com/office/powerpoint/2010/main" val="2425276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nl-NL"/>
              <a:t>Click to edit Master title style</a:t>
            </a:r>
            <a:endParaRPr lang="en-US"/>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E87B001B-A3E6-4A4B-B60C-F7906ADA1B2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950C2-9DD8-6F45-B90B-254A15D188B3}" type="slidenum">
              <a:rPr lang="en-US" smtClean="0"/>
              <a:t>‹nr.›</a:t>
            </a:fld>
            <a:endParaRPr lang="en-US"/>
          </a:p>
        </p:txBody>
      </p:sp>
    </p:spTree>
    <p:extLst>
      <p:ext uri="{BB962C8B-B14F-4D97-AF65-F5344CB8AC3E}">
        <p14:creationId xmlns:p14="http://schemas.microsoft.com/office/powerpoint/2010/main" val="1833300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E87B001B-A3E6-4A4B-B60C-F7906ADA1B2A}"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950C2-9DD8-6F45-B90B-254A15D188B3}" type="slidenum">
              <a:rPr lang="en-US" smtClean="0"/>
              <a:t>‹nr.›</a:t>
            </a:fld>
            <a:endParaRPr lang="en-US"/>
          </a:p>
        </p:txBody>
      </p:sp>
    </p:spTree>
    <p:extLst>
      <p:ext uri="{BB962C8B-B14F-4D97-AF65-F5344CB8AC3E}">
        <p14:creationId xmlns:p14="http://schemas.microsoft.com/office/powerpoint/2010/main" val="325689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E87B001B-A3E6-4A4B-B60C-F7906ADA1B2A}"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950C2-9DD8-6F45-B90B-254A15D188B3}" type="slidenum">
              <a:rPr lang="en-US" smtClean="0"/>
              <a:t>‹nr.›</a:t>
            </a:fld>
            <a:endParaRPr lang="en-US"/>
          </a:p>
        </p:txBody>
      </p:sp>
    </p:spTree>
    <p:extLst>
      <p:ext uri="{BB962C8B-B14F-4D97-AF65-F5344CB8AC3E}">
        <p14:creationId xmlns:p14="http://schemas.microsoft.com/office/powerpoint/2010/main" val="72650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Date Placeholder 2"/>
          <p:cNvSpPr>
            <a:spLocks noGrp="1"/>
          </p:cNvSpPr>
          <p:nvPr>
            <p:ph type="dt" sz="half" idx="10"/>
          </p:nvPr>
        </p:nvSpPr>
        <p:spPr/>
        <p:txBody>
          <a:bodyPr/>
          <a:lstStyle/>
          <a:p>
            <a:fld id="{E87B001B-A3E6-4A4B-B60C-F7906ADA1B2A}"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950C2-9DD8-6F45-B90B-254A15D188B3}" type="slidenum">
              <a:rPr lang="en-US" smtClean="0"/>
              <a:t>‹nr.›</a:t>
            </a:fld>
            <a:endParaRPr lang="en-US"/>
          </a:p>
        </p:txBody>
      </p:sp>
    </p:spTree>
    <p:extLst>
      <p:ext uri="{BB962C8B-B14F-4D97-AF65-F5344CB8AC3E}">
        <p14:creationId xmlns:p14="http://schemas.microsoft.com/office/powerpoint/2010/main" val="3235230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B001B-A3E6-4A4B-B60C-F7906ADA1B2A}"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950C2-9DD8-6F45-B90B-254A15D188B3}" type="slidenum">
              <a:rPr lang="en-US" smtClean="0"/>
              <a:t>‹nr.›</a:t>
            </a:fld>
            <a:endParaRPr lang="en-US"/>
          </a:p>
        </p:txBody>
      </p:sp>
    </p:spTree>
    <p:extLst>
      <p:ext uri="{BB962C8B-B14F-4D97-AF65-F5344CB8AC3E}">
        <p14:creationId xmlns:p14="http://schemas.microsoft.com/office/powerpoint/2010/main" val="80902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7F0C6F82-DDEE-D34D-B564-459D2C6A78B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9A409-5ED4-AF42-BB5D-DDED3282FE8E}" type="slidenum">
              <a:rPr lang="en-US" smtClean="0"/>
              <a:t>‹nr.›</a:t>
            </a:fld>
            <a:endParaRPr lang="en-US"/>
          </a:p>
        </p:txBody>
      </p:sp>
    </p:spTree>
    <p:extLst>
      <p:ext uri="{BB962C8B-B14F-4D97-AF65-F5344CB8AC3E}">
        <p14:creationId xmlns:p14="http://schemas.microsoft.com/office/powerpoint/2010/main" val="3448783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nl-NL"/>
              <a:t>Click to edit Master title style</a:t>
            </a:r>
            <a:endParaRPr lang="en-US"/>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Click to edit Master text styles</a:t>
            </a:r>
          </a:p>
        </p:txBody>
      </p:sp>
      <p:sp>
        <p:nvSpPr>
          <p:cNvPr id="5" name="Date Placeholder 4"/>
          <p:cNvSpPr>
            <a:spLocks noGrp="1"/>
          </p:cNvSpPr>
          <p:nvPr>
            <p:ph type="dt" sz="half" idx="10"/>
          </p:nvPr>
        </p:nvSpPr>
        <p:spPr/>
        <p:txBody>
          <a:bodyPr/>
          <a:lstStyle/>
          <a:p>
            <a:fld id="{E87B001B-A3E6-4A4B-B60C-F7906ADA1B2A}"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950C2-9DD8-6F45-B90B-254A15D188B3}" type="slidenum">
              <a:rPr lang="en-US" smtClean="0"/>
              <a:t>‹nr.›</a:t>
            </a:fld>
            <a:endParaRPr lang="en-US"/>
          </a:p>
        </p:txBody>
      </p:sp>
    </p:spTree>
    <p:extLst>
      <p:ext uri="{BB962C8B-B14F-4D97-AF65-F5344CB8AC3E}">
        <p14:creationId xmlns:p14="http://schemas.microsoft.com/office/powerpoint/2010/main" val="885354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200">
                <a:latin typeface="Century Gothic" panose="020B0502020202020204" pitchFamily="34" charset="0"/>
              </a:defRPr>
            </a:lvl1pPr>
          </a:lstStyle>
          <a:p>
            <a:r>
              <a:rPr lang="nl-NL"/>
              <a:t>Klik om de stijl te bewerken</a:t>
            </a:r>
            <a:endParaRPr lang="en-US"/>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2667">
                <a:solidFill>
                  <a:schemeClr val="tx1">
                    <a:tint val="75000"/>
                  </a:schemeClr>
                </a:solidFill>
                <a:latin typeface="Century Gothic" panose="020B0502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lvl1pPr>
              <a:defRPr sz="1200">
                <a:latin typeface="Century Gothic" panose="020B0502020202020204" pitchFamily="34" charset="0"/>
              </a:defRPr>
            </a:lvl1pPr>
          </a:lstStyle>
          <a:p>
            <a:fld id="{16FCE329-CF55-4526-8B35-E1504DE45088}" type="datetime1">
              <a:rPr lang="en-GB" smtClean="0"/>
              <a:pPr/>
              <a:t>06/12/2021</a:t>
            </a:fld>
            <a:endParaRPr lang="en-GB"/>
          </a:p>
        </p:txBody>
      </p:sp>
      <p:sp>
        <p:nvSpPr>
          <p:cNvPr id="5" name="Footer Placeholder 4"/>
          <p:cNvSpPr>
            <a:spLocks noGrp="1"/>
          </p:cNvSpPr>
          <p:nvPr>
            <p:ph type="ftr" sz="quarter" idx="11"/>
          </p:nvPr>
        </p:nvSpPr>
        <p:spPr/>
        <p:txBody>
          <a:bodyPr/>
          <a:lstStyle>
            <a:lvl1pPr>
              <a:defRPr sz="1200">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sz="1200">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1068463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atin typeface="Century Gothic" panose="020B0502020202020204" pitchFamily="34" charset="0"/>
              </a:defRPr>
            </a:lvl1pPr>
          </a:lstStyle>
          <a:p>
            <a:r>
              <a:rPr lang="nl-NL"/>
              <a:t>Klik om de stijl te bewerken</a:t>
            </a:r>
            <a:endParaRPr lang="en-US"/>
          </a:p>
        </p:txBody>
      </p:sp>
      <p:sp>
        <p:nvSpPr>
          <p:cNvPr id="3" name="Content Placeholder 2"/>
          <p:cNvSpPr>
            <a:spLocks noGrp="1"/>
          </p:cNvSpPr>
          <p:nvPr>
            <p:ph idx="1"/>
          </p:nvPr>
        </p:nvSpPr>
        <p:spPr/>
        <p:txBody>
          <a:bodyPr/>
          <a:lstStyle>
            <a:lvl1pPr marL="457189" indent="-457189">
              <a:buFont typeface="Wingdings" panose="05000000000000000000" pitchFamily="2" charset="2"/>
              <a:buChar char="§"/>
              <a:defRPr sz="3200">
                <a:latin typeface="Century Gothic" panose="020B0502020202020204" pitchFamily="34" charset="0"/>
              </a:defRPr>
            </a:lvl1pPr>
            <a:lvl2pPr marL="990575" indent="-380990">
              <a:buFont typeface="Wingdings" panose="05000000000000000000" pitchFamily="2" charset="2"/>
              <a:buChar char="§"/>
              <a:defRPr sz="2667">
                <a:latin typeface="Century Gothic" panose="020B0502020202020204" pitchFamily="34" charset="0"/>
              </a:defRPr>
            </a:lvl2pPr>
            <a:lvl3pPr>
              <a:defRPr sz="2400">
                <a:latin typeface="Century Gothic" panose="020B0502020202020204" pitchFamily="34" charset="0"/>
              </a:defRPr>
            </a:lvl3pPr>
            <a:lvl4pPr>
              <a:defRPr sz="2133">
                <a:latin typeface="Century Gothic" panose="020B0502020202020204" pitchFamily="34" charset="0"/>
              </a:defRPr>
            </a:lvl4pPr>
            <a:lvl5pPr>
              <a:defRPr sz="2133">
                <a:latin typeface="Century Gothic" panose="020B0502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lvl1pPr>
              <a:defRPr sz="1200">
                <a:latin typeface="Century Gothic" panose="020B0502020202020204" pitchFamily="34" charset="0"/>
              </a:defRPr>
            </a:lvl1pPr>
          </a:lstStyle>
          <a:p>
            <a:fld id="{2BA70AD2-5FEA-4F55-804F-9C907E9A7650}" type="datetime1">
              <a:rPr lang="en-GB" smtClean="0"/>
              <a:pPr/>
              <a:t>06/12/2021</a:t>
            </a:fld>
            <a:endParaRPr lang="en-GB"/>
          </a:p>
        </p:txBody>
      </p:sp>
      <p:sp>
        <p:nvSpPr>
          <p:cNvPr id="5" name="Footer Placeholder 4"/>
          <p:cNvSpPr>
            <a:spLocks noGrp="1"/>
          </p:cNvSpPr>
          <p:nvPr>
            <p:ph type="ftr" sz="quarter" idx="11"/>
          </p:nvPr>
        </p:nvSpPr>
        <p:spPr/>
        <p:txBody>
          <a:bodyPr/>
          <a:lstStyle>
            <a:lvl1pPr>
              <a:defRPr sz="1200">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sz="1200">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3180171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latin typeface="Century Gothic" panose="020B0502020202020204" pitchFamily="34" charset="0"/>
              </a:defRPr>
            </a:lvl1pPr>
          </a:lstStyle>
          <a:p>
            <a:r>
              <a:rPr lang="nl-NL"/>
              <a:t>Klik om de stijl te bewerken</a:t>
            </a:r>
            <a:endParaRPr lang="en-US"/>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133">
                <a:solidFill>
                  <a:schemeClr val="tx1">
                    <a:tint val="75000"/>
                  </a:schemeClr>
                </a:solidFill>
                <a:latin typeface="Century Gothic" panose="020B0502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lvl1pPr>
              <a:defRPr sz="1200">
                <a:latin typeface="Century Gothic" panose="020B0502020202020204" pitchFamily="34" charset="0"/>
              </a:defRPr>
            </a:lvl1pPr>
          </a:lstStyle>
          <a:p>
            <a:fld id="{40024A71-9D86-484C-8E96-BA5D74B5DCBC}" type="datetime1">
              <a:rPr lang="en-GB" smtClean="0"/>
              <a:pPr/>
              <a:t>06/12/2021</a:t>
            </a:fld>
            <a:endParaRPr lang="en-GB"/>
          </a:p>
        </p:txBody>
      </p:sp>
      <p:sp>
        <p:nvSpPr>
          <p:cNvPr id="5" name="Footer Placeholder 4"/>
          <p:cNvSpPr>
            <a:spLocks noGrp="1"/>
          </p:cNvSpPr>
          <p:nvPr>
            <p:ph type="ftr" sz="quarter" idx="11"/>
          </p:nvPr>
        </p:nvSpPr>
        <p:spPr/>
        <p:txBody>
          <a:bodyPr/>
          <a:lstStyle>
            <a:lvl1pPr>
              <a:defRPr sz="1200">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sz="1200">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2061622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atin typeface="Century Gothic" panose="020B0502020202020204" pitchFamily="34" charset="0"/>
              </a:defRPr>
            </a:lvl1pPr>
          </a:lstStyle>
          <a:p>
            <a:r>
              <a:rPr lang="nl-NL"/>
              <a:t>Klik om de stijl te bewerken</a:t>
            </a:r>
            <a:endParaRPr lang="en-US"/>
          </a:p>
        </p:txBody>
      </p:sp>
      <p:sp>
        <p:nvSpPr>
          <p:cNvPr id="3" name="Content Placeholder 2"/>
          <p:cNvSpPr>
            <a:spLocks noGrp="1"/>
          </p:cNvSpPr>
          <p:nvPr>
            <p:ph sz="half" idx="1"/>
          </p:nvPr>
        </p:nvSpPr>
        <p:spPr>
          <a:xfrm>
            <a:off x="609600" y="1514787"/>
            <a:ext cx="5384800" cy="3394075"/>
          </a:xfrm>
        </p:spPr>
        <p:txBody>
          <a:bodyPr>
            <a:normAutofit/>
          </a:bodyPr>
          <a:lstStyle>
            <a:lvl1pPr marL="457189" indent="-457189">
              <a:buFont typeface="Wingdings" panose="05000000000000000000" pitchFamily="2" charset="2"/>
              <a:buChar char="§"/>
              <a:defRPr sz="2400">
                <a:latin typeface="Century Gothic" panose="020B0502020202020204" pitchFamily="34" charset="0"/>
              </a:defRPr>
            </a:lvl1pPr>
            <a:lvl2pPr>
              <a:defRPr sz="2133">
                <a:latin typeface="Century Gothic" panose="020B0502020202020204" pitchFamily="34" charset="0"/>
              </a:defRPr>
            </a:lvl2pPr>
            <a:lvl3pPr>
              <a:defRPr sz="1867">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97600" y="1514787"/>
            <a:ext cx="5384800" cy="3394075"/>
          </a:xfrm>
        </p:spPr>
        <p:txBody>
          <a:bodyPr>
            <a:normAutofit/>
          </a:bodyPr>
          <a:lstStyle>
            <a:lvl1pPr marL="457189" indent="-457189">
              <a:buFont typeface="Wingdings" panose="05000000000000000000" pitchFamily="2" charset="2"/>
              <a:buChar char="§"/>
              <a:defRPr sz="2400">
                <a:latin typeface="Century Gothic" panose="020B0502020202020204" pitchFamily="34" charset="0"/>
              </a:defRPr>
            </a:lvl1pPr>
            <a:lvl2pPr>
              <a:defRPr sz="2133">
                <a:latin typeface="Century Gothic" panose="020B0502020202020204" pitchFamily="34" charset="0"/>
              </a:defRPr>
            </a:lvl2pPr>
            <a:lvl3pPr>
              <a:defRPr sz="1867">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2400"/>
            </a:lvl6pPr>
            <a:lvl7pPr>
              <a:defRPr sz="2400"/>
            </a:lvl7pPr>
            <a:lvl8pPr>
              <a:defRPr sz="2400"/>
            </a:lvl8pPr>
            <a:lvl9pPr>
              <a:defRPr sz="2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lvl1pPr>
              <a:defRPr sz="1200">
                <a:latin typeface="Century Gothic" panose="020B0502020202020204" pitchFamily="34" charset="0"/>
              </a:defRPr>
            </a:lvl1pPr>
          </a:lstStyle>
          <a:p>
            <a:fld id="{8F614165-0F14-4482-A6F0-8315534746C9}" type="datetime1">
              <a:rPr lang="en-GB" smtClean="0"/>
              <a:pPr/>
              <a:t>06/12/2021</a:t>
            </a:fld>
            <a:endParaRPr lang="en-GB"/>
          </a:p>
        </p:txBody>
      </p:sp>
      <p:sp>
        <p:nvSpPr>
          <p:cNvPr id="6" name="Footer Placeholder 5"/>
          <p:cNvSpPr>
            <a:spLocks noGrp="1"/>
          </p:cNvSpPr>
          <p:nvPr>
            <p:ph type="ftr" sz="quarter" idx="11"/>
          </p:nvPr>
        </p:nvSpPr>
        <p:spPr/>
        <p:txBody>
          <a:bodyPr/>
          <a:lstStyle>
            <a:lvl1pPr>
              <a:defRPr sz="1200">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sz="1200">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1479750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normAutofit/>
          </a:bodyPr>
          <a:lstStyle>
            <a:lvl1pPr>
              <a:defRPr sz="3200">
                <a:latin typeface="Century Gothic" panose="020B0502020202020204" pitchFamily="34" charset="0"/>
              </a:defRPr>
            </a:lvl1pPr>
          </a:lstStyle>
          <a:p>
            <a:r>
              <a:rPr lang="nl-NL"/>
              <a:t>Klik om de stijl te bewerken</a:t>
            </a:r>
            <a:endParaRPr lang="en-US"/>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400" b="1">
                <a:solidFill>
                  <a:schemeClr val="tx2"/>
                </a:solidFill>
                <a:latin typeface="Century Gothic" panose="020B0502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Tekststijl van het model bewerken</a:t>
            </a:r>
          </a:p>
        </p:txBody>
      </p:sp>
      <p:sp>
        <p:nvSpPr>
          <p:cNvPr id="4" name="Content Placeholder 3"/>
          <p:cNvSpPr>
            <a:spLocks noGrp="1"/>
          </p:cNvSpPr>
          <p:nvPr>
            <p:ph sz="half" idx="2"/>
          </p:nvPr>
        </p:nvSpPr>
        <p:spPr>
          <a:xfrm>
            <a:off x="609600" y="2174875"/>
            <a:ext cx="5386917" cy="3951288"/>
          </a:xfrm>
        </p:spPr>
        <p:txBody>
          <a:bodyPr/>
          <a:lstStyle>
            <a:lvl1pPr marL="457189" indent="-457189">
              <a:buFont typeface="Wingdings" panose="05000000000000000000" pitchFamily="2" charset="2"/>
              <a:buChar char="§"/>
              <a:defRPr sz="2400">
                <a:latin typeface="Century Gothic" panose="020B0502020202020204" pitchFamily="34" charset="0"/>
              </a:defRPr>
            </a:lvl1pPr>
            <a:lvl2pPr>
              <a:defRPr sz="2133">
                <a:latin typeface="Century Gothic" panose="020B0502020202020204" pitchFamily="34" charset="0"/>
              </a:defRPr>
            </a:lvl2pPr>
            <a:lvl3pPr>
              <a:defRPr sz="1867">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2133"/>
            </a:lvl6pPr>
            <a:lvl7pPr>
              <a:defRPr sz="2133"/>
            </a:lvl7pPr>
            <a:lvl8pPr>
              <a:defRPr sz="2133"/>
            </a:lvl8pPr>
            <a:lvl9pPr>
              <a:defRPr sz="2133"/>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400" b="1">
                <a:solidFill>
                  <a:schemeClr val="tx2"/>
                </a:solidFill>
                <a:latin typeface="Century Gothic" panose="020B0502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Tekststijl van het model bewerken</a:t>
            </a:r>
          </a:p>
        </p:txBody>
      </p:sp>
      <p:sp>
        <p:nvSpPr>
          <p:cNvPr id="6" name="Content Placeholder 5"/>
          <p:cNvSpPr>
            <a:spLocks noGrp="1"/>
          </p:cNvSpPr>
          <p:nvPr>
            <p:ph sz="quarter" idx="4"/>
          </p:nvPr>
        </p:nvSpPr>
        <p:spPr>
          <a:xfrm>
            <a:off x="6193369" y="2174875"/>
            <a:ext cx="5389033" cy="3951288"/>
          </a:xfrm>
        </p:spPr>
        <p:txBody>
          <a:bodyPr/>
          <a:lstStyle>
            <a:lvl1pPr marL="457189" indent="-457189">
              <a:buFont typeface="Wingdings" panose="05000000000000000000" pitchFamily="2" charset="2"/>
              <a:buChar char="§"/>
              <a:defRPr sz="2400">
                <a:latin typeface="Century Gothic" panose="020B0502020202020204" pitchFamily="34" charset="0"/>
              </a:defRPr>
            </a:lvl1pPr>
            <a:lvl2pPr>
              <a:defRPr sz="2133">
                <a:latin typeface="Century Gothic" panose="020B0502020202020204" pitchFamily="34" charset="0"/>
              </a:defRPr>
            </a:lvl2pPr>
            <a:lvl3pPr>
              <a:defRPr sz="1867">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2133"/>
            </a:lvl6pPr>
            <a:lvl7pPr>
              <a:defRPr sz="2133"/>
            </a:lvl7pPr>
            <a:lvl8pPr>
              <a:defRPr sz="2133"/>
            </a:lvl8pPr>
            <a:lvl9pPr>
              <a:defRPr sz="2133"/>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lvl1pPr>
              <a:defRPr sz="1200">
                <a:latin typeface="Century Gothic" panose="020B0502020202020204" pitchFamily="34" charset="0"/>
              </a:defRPr>
            </a:lvl1pPr>
          </a:lstStyle>
          <a:p>
            <a:fld id="{AC5A4625-7D59-48F7-9FC2-7320347BB0E2}" type="datetime1">
              <a:rPr lang="en-GB" smtClean="0"/>
              <a:pPr/>
              <a:t>06/12/2021</a:t>
            </a:fld>
            <a:endParaRPr lang="en-GB"/>
          </a:p>
        </p:txBody>
      </p:sp>
      <p:sp>
        <p:nvSpPr>
          <p:cNvPr id="8" name="Footer Placeholder 7"/>
          <p:cNvSpPr>
            <a:spLocks noGrp="1"/>
          </p:cNvSpPr>
          <p:nvPr>
            <p:ph type="ftr" sz="quarter" idx="11"/>
          </p:nvPr>
        </p:nvSpPr>
        <p:spPr/>
        <p:txBody>
          <a:bodyPr/>
          <a:lstStyle>
            <a:lvl1pPr>
              <a:defRPr sz="1200">
                <a:latin typeface="Century Gothic" panose="020B0502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sz="1200">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2862233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atin typeface="Century Gothic" panose="020B0502020202020204" pitchFamily="34" charset="0"/>
              </a:defRPr>
            </a:lvl1pPr>
          </a:lstStyle>
          <a:p>
            <a:r>
              <a:rPr lang="nl-NL"/>
              <a:t>Klik om de stijl te bewerken</a:t>
            </a:r>
            <a:endParaRPr lang="en-US"/>
          </a:p>
        </p:txBody>
      </p:sp>
    </p:spTree>
    <p:extLst>
      <p:ext uri="{BB962C8B-B14F-4D97-AF65-F5344CB8AC3E}">
        <p14:creationId xmlns:p14="http://schemas.microsoft.com/office/powerpoint/2010/main" val="1832155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200">
                <a:latin typeface="Century Gothic" panose="020B0502020202020204" pitchFamily="34" charset="0"/>
              </a:defRPr>
            </a:lvl1pPr>
          </a:lstStyle>
          <a:p>
            <a:fld id="{D5AB7506-FC27-4AD6-8400-9F92E14EC185}" type="datetime1">
              <a:rPr lang="en-GB" smtClean="0"/>
              <a:pPr/>
              <a:t>06/12/2021</a:t>
            </a:fld>
            <a:endParaRPr lang="en-GB"/>
          </a:p>
        </p:txBody>
      </p:sp>
      <p:sp>
        <p:nvSpPr>
          <p:cNvPr id="3" name="Footer Placeholder 2"/>
          <p:cNvSpPr>
            <a:spLocks noGrp="1"/>
          </p:cNvSpPr>
          <p:nvPr>
            <p:ph type="ftr" sz="quarter" idx="11"/>
          </p:nvPr>
        </p:nvSpPr>
        <p:spPr/>
        <p:txBody>
          <a:bodyPr/>
          <a:lstStyle>
            <a:lvl1pPr>
              <a:defRPr sz="1200">
                <a:latin typeface="Century Gothic" panose="020B0502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sz="1200">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3330936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1006823"/>
            <a:ext cx="4011084" cy="1162051"/>
          </a:xfrm>
        </p:spPr>
        <p:txBody>
          <a:bodyPr anchor="b">
            <a:normAutofit/>
          </a:bodyPr>
          <a:lstStyle>
            <a:lvl1pPr algn="l">
              <a:defRPr sz="2133" b="1">
                <a:latin typeface="Century Gothic" panose="020B0502020202020204" pitchFamily="34" charset="0"/>
              </a:defRPr>
            </a:lvl1pPr>
          </a:lstStyle>
          <a:p>
            <a:r>
              <a:rPr lang="nl-NL"/>
              <a:t>Klik om de stijl te bewerken</a:t>
            </a:r>
            <a:endParaRPr lang="en-US"/>
          </a:p>
        </p:txBody>
      </p:sp>
      <p:sp>
        <p:nvSpPr>
          <p:cNvPr id="3" name="Content Placeholder 2"/>
          <p:cNvSpPr>
            <a:spLocks noGrp="1"/>
          </p:cNvSpPr>
          <p:nvPr>
            <p:ph idx="1"/>
          </p:nvPr>
        </p:nvSpPr>
        <p:spPr>
          <a:xfrm>
            <a:off x="4766733" y="1006823"/>
            <a:ext cx="6815667" cy="5119341"/>
          </a:xfrm>
        </p:spPr>
        <p:txBody>
          <a:bodyPr/>
          <a:lstStyle>
            <a:lvl1pPr marL="457189" indent="-457189">
              <a:buFont typeface="Wingdings" panose="05000000000000000000" pitchFamily="2" charset="2"/>
              <a:buChar char="§"/>
              <a:defRPr sz="3200">
                <a:latin typeface="Century Gothic" panose="020B0502020202020204" pitchFamily="34" charset="0"/>
              </a:defRPr>
            </a:lvl1pPr>
            <a:lvl2pPr>
              <a:defRPr sz="2667">
                <a:latin typeface="Century Gothic" panose="020B0502020202020204" pitchFamily="34" charset="0"/>
              </a:defRPr>
            </a:lvl2pPr>
            <a:lvl3pPr>
              <a:defRPr sz="2400">
                <a:latin typeface="Century Gothic" panose="020B0502020202020204" pitchFamily="34" charset="0"/>
              </a:defRPr>
            </a:lvl3pPr>
            <a:lvl4pPr>
              <a:defRPr sz="2133">
                <a:latin typeface="Century Gothic" panose="020B0502020202020204" pitchFamily="34" charset="0"/>
              </a:defRPr>
            </a:lvl4pPr>
            <a:lvl5pPr>
              <a:defRPr sz="2133">
                <a:latin typeface="Century Gothic" panose="020B0502020202020204" pitchFamily="34" charset="0"/>
              </a:defRPr>
            </a:lvl5pPr>
            <a:lvl6pPr>
              <a:defRPr sz="2667"/>
            </a:lvl6pPr>
            <a:lvl7pPr>
              <a:defRPr sz="2667"/>
            </a:lvl7pPr>
            <a:lvl8pPr>
              <a:defRPr sz="2667"/>
            </a:lvl8pPr>
            <a:lvl9pPr>
              <a:defRPr sz="2667"/>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09602" y="2168875"/>
            <a:ext cx="4011084" cy="3957291"/>
          </a:xfrm>
        </p:spPr>
        <p:txBody>
          <a:bodyPr>
            <a:normAutofit/>
          </a:bodyPr>
          <a:lstStyle>
            <a:lvl1pPr marL="0" indent="0">
              <a:buNone/>
              <a:defRPr sz="1600">
                <a:latin typeface="Century Gothic" panose="020B050202020202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Tekststijl van het model bewerken</a:t>
            </a:r>
          </a:p>
        </p:txBody>
      </p:sp>
      <p:sp>
        <p:nvSpPr>
          <p:cNvPr id="5" name="Date Placeholder 4"/>
          <p:cNvSpPr>
            <a:spLocks noGrp="1"/>
          </p:cNvSpPr>
          <p:nvPr>
            <p:ph type="dt" sz="half" idx="10"/>
          </p:nvPr>
        </p:nvSpPr>
        <p:spPr/>
        <p:txBody>
          <a:bodyPr/>
          <a:lstStyle>
            <a:lvl1pPr>
              <a:defRPr sz="1200">
                <a:latin typeface="Century Gothic" panose="020B0502020202020204" pitchFamily="34" charset="0"/>
              </a:defRPr>
            </a:lvl1pPr>
          </a:lstStyle>
          <a:p>
            <a:fld id="{9DB58253-FE23-47B8-8246-0504CAE8AC88}" type="datetime1">
              <a:rPr lang="en-GB" smtClean="0"/>
              <a:pPr/>
              <a:t>06/12/2021</a:t>
            </a:fld>
            <a:endParaRPr lang="en-GB"/>
          </a:p>
        </p:txBody>
      </p:sp>
      <p:sp>
        <p:nvSpPr>
          <p:cNvPr id="6" name="Footer Placeholder 5"/>
          <p:cNvSpPr>
            <a:spLocks noGrp="1"/>
          </p:cNvSpPr>
          <p:nvPr>
            <p:ph type="ftr" sz="quarter" idx="11"/>
          </p:nvPr>
        </p:nvSpPr>
        <p:spPr/>
        <p:txBody>
          <a:bodyPr/>
          <a:lstStyle>
            <a:lvl1pPr>
              <a:defRPr sz="1200">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sz="1200">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1519077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rmAutofit/>
          </a:bodyPr>
          <a:lstStyle>
            <a:lvl1pPr algn="l">
              <a:defRPr sz="2133" b="1">
                <a:latin typeface="Century Gothic" panose="020B0502020202020204" pitchFamily="34" charset="0"/>
              </a:defRPr>
            </a:lvl1pPr>
          </a:lstStyle>
          <a:p>
            <a:r>
              <a:rPr lang="nl-NL"/>
              <a:t>Klik om de stijl te bewerken</a:t>
            </a:r>
            <a:endParaRPr lang="en-US"/>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200">
                <a:latin typeface="Century Gothic" panose="020B0502020202020204"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1467">
                <a:latin typeface="Century Gothic" panose="020B050202020202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Tekststijl van het model bewerken</a:t>
            </a:r>
          </a:p>
        </p:txBody>
      </p:sp>
      <p:sp>
        <p:nvSpPr>
          <p:cNvPr id="5" name="Date Placeholder 4"/>
          <p:cNvSpPr>
            <a:spLocks noGrp="1"/>
          </p:cNvSpPr>
          <p:nvPr>
            <p:ph type="dt" sz="half" idx="10"/>
          </p:nvPr>
        </p:nvSpPr>
        <p:spPr/>
        <p:txBody>
          <a:bodyPr/>
          <a:lstStyle>
            <a:lvl1pPr>
              <a:defRPr sz="1200">
                <a:latin typeface="Century Gothic" panose="020B0502020202020204" pitchFamily="34" charset="0"/>
              </a:defRPr>
            </a:lvl1pPr>
          </a:lstStyle>
          <a:p>
            <a:fld id="{B905A7B6-7C93-4955-8E8A-B85AE396CD49}" type="datetime1">
              <a:rPr lang="en-GB" smtClean="0"/>
              <a:pPr/>
              <a:t>06/12/2021</a:t>
            </a:fld>
            <a:endParaRPr lang="en-GB"/>
          </a:p>
        </p:txBody>
      </p:sp>
      <p:sp>
        <p:nvSpPr>
          <p:cNvPr id="6" name="Footer Placeholder 5"/>
          <p:cNvSpPr>
            <a:spLocks noGrp="1"/>
          </p:cNvSpPr>
          <p:nvPr>
            <p:ph type="ftr" sz="quarter" idx="11"/>
          </p:nvPr>
        </p:nvSpPr>
        <p:spPr/>
        <p:txBody>
          <a:bodyPr/>
          <a:lstStyle>
            <a:lvl1pPr>
              <a:defRPr sz="1200">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sz="1200">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364751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nl-NL"/>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7F0C6F82-DDEE-D34D-B564-459D2C6A78B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9A409-5ED4-AF42-BB5D-DDED3282FE8E}" type="slidenum">
              <a:rPr lang="en-US" smtClean="0"/>
              <a:t>‹nr.›</a:t>
            </a:fld>
            <a:endParaRPr lang="en-US"/>
          </a:p>
        </p:txBody>
      </p:sp>
    </p:spTree>
    <p:extLst>
      <p:ext uri="{BB962C8B-B14F-4D97-AF65-F5344CB8AC3E}">
        <p14:creationId xmlns:p14="http://schemas.microsoft.com/office/powerpoint/2010/main" val="1093439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atin typeface="Century Gothic" panose="020B0502020202020204" pitchFamily="34" charset="0"/>
              </a:defRPr>
            </a:lvl1pPr>
          </a:lstStyle>
          <a:p>
            <a:r>
              <a:rPr lang="nl-NL"/>
              <a:t>Klik om de stijl te bewerken</a:t>
            </a:r>
            <a:endParaRPr lang="en-US"/>
          </a:p>
        </p:txBody>
      </p:sp>
      <p:sp>
        <p:nvSpPr>
          <p:cNvPr id="3" name="Vertical Text Placeholder 2"/>
          <p:cNvSpPr>
            <a:spLocks noGrp="1"/>
          </p:cNvSpPr>
          <p:nvPr>
            <p:ph type="body" orient="vert" idx="1"/>
          </p:nvPr>
        </p:nvSpPr>
        <p:spPr/>
        <p:txBody>
          <a:bodyPr vert="eaVert">
            <a:normAutofit/>
          </a:bodyPr>
          <a:lstStyle>
            <a:lvl1pPr marL="457189" indent="-457189">
              <a:buFont typeface="Wingdings" panose="05000000000000000000" pitchFamily="2" charset="2"/>
              <a:buChar char="§"/>
              <a:defRPr sz="2667">
                <a:latin typeface="Century Gothic" panose="020B0502020202020204" pitchFamily="34" charset="0"/>
              </a:defRPr>
            </a:lvl1pPr>
            <a:lvl2pPr>
              <a:defRPr sz="2400">
                <a:latin typeface="Century Gothic" panose="020B0502020202020204" pitchFamily="34" charset="0"/>
              </a:defRPr>
            </a:lvl2pPr>
            <a:lvl3pPr>
              <a:defRPr sz="2133">
                <a:latin typeface="Century Gothic" panose="020B0502020202020204" pitchFamily="34" charset="0"/>
              </a:defRPr>
            </a:lvl3pPr>
            <a:lvl4pPr>
              <a:defRPr sz="1867">
                <a:latin typeface="Century Gothic" panose="020B0502020202020204" pitchFamily="34" charset="0"/>
              </a:defRPr>
            </a:lvl4pPr>
            <a:lvl5pPr>
              <a:defRPr sz="1867">
                <a:latin typeface="Century Gothic" panose="020B0502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lvl1pPr>
              <a:defRPr sz="1200">
                <a:latin typeface="Century Gothic" panose="020B0502020202020204" pitchFamily="34" charset="0"/>
              </a:defRPr>
            </a:lvl1pPr>
          </a:lstStyle>
          <a:p>
            <a:fld id="{E025FBDB-3DD2-4CA2-922E-0B2574DA6434}" type="datetime1">
              <a:rPr lang="en-GB" smtClean="0"/>
              <a:pPr/>
              <a:t>06/12/2021</a:t>
            </a:fld>
            <a:endParaRPr lang="en-GB"/>
          </a:p>
        </p:txBody>
      </p:sp>
      <p:sp>
        <p:nvSpPr>
          <p:cNvPr id="5" name="Footer Placeholder 4"/>
          <p:cNvSpPr>
            <a:spLocks noGrp="1"/>
          </p:cNvSpPr>
          <p:nvPr>
            <p:ph type="ftr" sz="quarter" idx="11"/>
          </p:nvPr>
        </p:nvSpPr>
        <p:spPr/>
        <p:txBody>
          <a:bodyPr/>
          <a:lstStyle>
            <a:lvl1pPr>
              <a:defRPr sz="1200">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sz="1200">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1709916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22159"/>
            <a:ext cx="2743200" cy="4387851"/>
          </a:xfrm>
        </p:spPr>
        <p:txBody>
          <a:bodyPr vert="eaVert">
            <a:normAutofit/>
          </a:bodyPr>
          <a:lstStyle>
            <a:lvl1pPr>
              <a:defRPr sz="3200">
                <a:latin typeface="Century Gothic" panose="020B0502020202020204" pitchFamily="34" charset="0"/>
              </a:defRPr>
            </a:lvl1pPr>
          </a:lstStyle>
          <a:p>
            <a:r>
              <a:rPr lang="nl-NL"/>
              <a:t>Klik om de stijl te bewerken</a:t>
            </a:r>
            <a:endParaRPr lang="en-US"/>
          </a:p>
        </p:txBody>
      </p:sp>
      <p:sp>
        <p:nvSpPr>
          <p:cNvPr id="3" name="Vertical Text Placeholder 2"/>
          <p:cNvSpPr>
            <a:spLocks noGrp="1"/>
          </p:cNvSpPr>
          <p:nvPr>
            <p:ph type="body" orient="vert" idx="1"/>
          </p:nvPr>
        </p:nvSpPr>
        <p:spPr>
          <a:xfrm>
            <a:off x="609600" y="922159"/>
            <a:ext cx="8026400" cy="4387851"/>
          </a:xfrm>
        </p:spPr>
        <p:txBody>
          <a:bodyPr vert="eaVert">
            <a:normAutofit/>
          </a:bodyPr>
          <a:lstStyle>
            <a:lvl1pPr marL="457189" indent="-457189">
              <a:buFont typeface="Wingdings" panose="05000000000000000000" pitchFamily="2" charset="2"/>
              <a:buChar char="§"/>
              <a:defRPr sz="3200">
                <a:latin typeface="Century Gothic" panose="020B0502020202020204" pitchFamily="34" charset="0"/>
              </a:defRPr>
            </a:lvl1pPr>
            <a:lvl2pPr>
              <a:defRPr sz="2667">
                <a:latin typeface="Century Gothic" panose="020B0502020202020204" pitchFamily="34" charset="0"/>
              </a:defRPr>
            </a:lvl2pPr>
            <a:lvl3pPr>
              <a:defRPr sz="2400">
                <a:latin typeface="Century Gothic" panose="020B0502020202020204" pitchFamily="34" charset="0"/>
              </a:defRPr>
            </a:lvl3pPr>
            <a:lvl4pPr>
              <a:defRPr sz="2133">
                <a:latin typeface="Century Gothic" panose="020B0502020202020204" pitchFamily="34" charset="0"/>
              </a:defRPr>
            </a:lvl4pPr>
            <a:lvl5pPr>
              <a:defRPr sz="2133">
                <a:latin typeface="Century Gothic" panose="020B0502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lvl1pPr>
              <a:defRPr sz="1200">
                <a:latin typeface="Century Gothic" panose="020B0502020202020204" pitchFamily="34" charset="0"/>
              </a:defRPr>
            </a:lvl1pPr>
          </a:lstStyle>
          <a:p>
            <a:fld id="{DDA8D0D4-7252-44E8-B60C-DEC794F0B842}" type="datetime1">
              <a:rPr lang="en-GB" smtClean="0"/>
              <a:pPr/>
              <a:t>06/12/2021</a:t>
            </a:fld>
            <a:endParaRPr lang="en-GB"/>
          </a:p>
        </p:txBody>
      </p:sp>
      <p:sp>
        <p:nvSpPr>
          <p:cNvPr id="5" name="Footer Placeholder 4"/>
          <p:cNvSpPr>
            <a:spLocks noGrp="1"/>
          </p:cNvSpPr>
          <p:nvPr>
            <p:ph type="ftr" sz="quarter" idx="11"/>
          </p:nvPr>
        </p:nvSpPr>
        <p:spPr/>
        <p:txBody>
          <a:bodyPr/>
          <a:lstStyle>
            <a:lvl1pPr>
              <a:defRPr sz="1200">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sz="1200">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2930377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6A7179C-CC24-4F68-8649-E1F35E4EFF8C}" type="slidenum">
              <a:rPr lang="nl-NL" smtClean="0"/>
              <a:pPr>
                <a:defRPr/>
              </a:pPr>
              <a:t>‹nr.›</a:t>
            </a:fld>
            <a:endParaRPr lang="nl-NL"/>
          </a:p>
        </p:txBody>
      </p:sp>
      <p:sp>
        <p:nvSpPr>
          <p:cNvPr id="5" name="Tijdelijke aanduiding voor tekst 2"/>
          <p:cNvSpPr>
            <a:spLocks noGrp="1"/>
          </p:cNvSpPr>
          <p:nvPr>
            <p:ph idx="1" hasCustomPrompt="1"/>
          </p:nvPr>
        </p:nvSpPr>
        <p:spPr bwMode="auto">
          <a:xfrm>
            <a:off x="2743200" y="2286000"/>
            <a:ext cx="8432800" cy="381000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2pPr marL="0" indent="-187195" algn="l">
              <a:lnSpc>
                <a:spcPct val="100000"/>
              </a:lnSpc>
              <a:spcBef>
                <a:spcPts val="432"/>
              </a:spcBef>
              <a:buFont typeface="Arial"/>
              <a:buNone/>
              <a:defRPr b="0"/>
            </a:lvl2pPr>
            <a:lvl3pPr>
              <a:defRPr b="0"/>
            </a:lvl3pPr>
            <a:lvl4pPr marL="0" indent="-187195">
              <a:lnSpc>
                <a:spcPct val="100000"/>
              </a:lnSpc>
              <a:spcBef>
                <a:spcPts val="432"/>
              </a:spcBef>
              <a:buClr>
                <a:srgbClr val="00A4FF"/>
              </a:buClr>
              <a:buFont typeface="Wingdings" charset="2"/>
              <a:buChar char="§"/>
              <a:defRPr b="0"/>
            </a:lvl4pPr>
            <a:lvl5pPr>
              <a:defRPr b="0"/>
            </a:lvl5pPr>
          </a:lstStyle>
          <a:p>
            <a:pPr lvl="1"/>
            <a:r>
              <a:rPr lang="nl-NL"/>
              <a:t>Platte tekst</a:t>
            </a:r>
          </a:p>
          <a:p>
            <a:pPr lvl="3"/>
            <a:r>
              <a:rPr lang="nl-NL" err="1"/>
              <a:t>Bullet</a:t>
            </a:r>
            <a:endParaRPr lang="nl-NL"/>
          </a:p>
        </p:txBody>
      </p:sp>
      <p:sp>
        <p:nvSpPr>
          <p:cNvPr id="8" name="Tijdelijke aanduiding voor titel 1"/>
          <p:cNvSpPr>
            <a:spLocks noGrp="1"/>
          </p:cNvSpPr>
          <p:nvPr>
            <p:ph type="title"/>
          </p:nvPr>
        </p:nvSpPr>
        <p:spPr bwMode="auto">
          <a:xfrm>
            <a:off x="2743200" y="1295400"/>
            <a:ext cx="8432800" cy="83820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nl-NL"/>
              <a:t>Klik om de stijl te bewerken</a:t>
            </a:r>
          </a:p>
        </p:txBody>
      </p:sp>
    </p:spTree>
    <p:extLst>
      <p:ext uri="{BB962C8B-B14F-4D97-AF65-F5344CB8AC3E}">
        <p14:creationId xmlns:p14="http://schemas.microsoft.com/office/powerpoint/2010/main" val="213050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1"/>
            <a:ext cx="10972800" cy="4495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2743200" y="6629401"/>
            <a:ext cx="2336800" cy="228601"/>
          </a:xfrm>
        </p:spPr>
        <p:txBody>
          <a:bodyPr/>
          <a:lstStyle>
            <a:lvl1pPr>
              <a:defRPr>
                <a:solidFill>
                  <a:schemeClr val="bg1"/>
                </a:solidFill>
              </a:defRPr>
            </a:lvl1pPr>
          </a:lstStyle>
          <a:p>
            <a:fld id="{D1D079B3-2F14-0648-A484-1414D29E7A4D}" type="datetime4">
              <a:rPr lang="en-US" smtClean="0"/>
              <a:pPr/>
              <a:t>December 6, 2021</a:t>
            </a:fld>
            <a:endParaRPr lang="en-GB" dirty="0"/>
          </a:p>
        </p:txBody>
      </p:sp>
      <p:sp>
        <p:nvSpPr>
          <p:cNvPr id="6" name="Slide Number Placeholder 5"/>
          <p:cNvSpPr>
            <a:spLocks noGrp="1"/>
          </p:cNvSpPr>
          <p:nvPr>
            <p:ph type="sldNum" sz="quarter" idx="12"/>
          </p:nvPr>
        </p:nvSpPr>
        <p:spPr>
          <a:xfrm>
            <a:off x="5080000" y="6629400"/>
            <a:ext cx="1016000" cy="228600"/>
          </a:xfrm>
        </p:spPr>
        <p:txBody>
          <a:bodyPr/>
          <a:lstStyle>
            <a:lvl1pPr>
              <a:defRPr>
                <a:solidFill>
                  <a:schemeClr val="bg1"/>
                </a:solidFill>
              </a:defRPr>
            </a:lvl1pPr>
          </a:lstStyle>
          <a:p>
            <a:r>
              <a:rPr lang="en-GB" dirty="0"/>
              <a:t>Slide </a:t>
            </a:r>
            <a:fld id="{E5A2D1E2-AADD-4352-99BC-B8B0D40E53D2}" type="slidenum">
              <a:rPr lang="en-GB" smtClean="0"/>
              <a:pPr/>
              <a:t>‹nr.›</a:t>
            </a:fld>
            <a:endParaRPr lang="en-GB" dirty="0"/>
          </a:p>
        </p:txBody>
      </p:sp>
      <p:sp>
        <p:nvSpPr>
          <p:cNvPr id="11" name="Title 1"/>
          <p:cNvSpPr>
            <a:spLocks noGrp="1"/>
          </p:cNvSpPr>
          <p:nvPr>
            <p:ph type="title"/>
          </p:nvPr>
        </p:nvSpPr>
        <p:spPr>
          <a:xfrm>
            <a:off x="609600" y="381000"/>
            <a:ext cx="10972800" cy="914400"/>
          </a:xfrm>
        </p:spPr>
        <p:txBody>
          <a:bodyPr>
            <a:noAutofit/>
          </a:bodyPr>
          <a:lstStyle>
            <a:lvl1pPr>
              <a:defRPr sz="4000">
                <a:solidFill>
                  <a:srgbClr val="B70D0A"/>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330927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7F0C6F82-DDEE-D34D-B564-459D2C6A78B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9A409-5ED4-AF42-BB5D-DDED3282FE8E}" type="slidenum">
              <a:rPr lang="en-US" smtClean="0"/>
              <a:t>‹nr.›</a:t>
            </a:fld>
            <a:endParaRPr lang="en-US"/>
          </a:p>
        </p:txBody>
      </p:sp>
    </p:spTree>
    <p:extLst>
      <p:ext uri="{BB962C8B-B14F-4D97-AF65-F5344CB8AC3E}">
        <p14:creationId xmlns:p14="http://schemas.microsoft.com/office/powerpoint/2010/main" val="261444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7F0C6F82-DDEE-D34D-B564-459D2C6A78B7}"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E9A409-5ED4-AF42-BB5D-DDED3282FE8E}" type="slidenum">
              <a:rPr lang="en-US" smtClean="0"/>
              <a:t>‹nr.›</a:t>
            </a:fld>
            <a:endParaRPr lang="en-US"/>
          </a:p>
        </p:txBody>
      </p:sp>
    </p:spTree>
    <p:extLst>
      <p:ext uri="{BB962C8B-B14F-4D97-AF65-F5344CB8AC3E}">
        <p14:creationId xmlns:p14="http://schemas.microsoft.com/office/powerpoint/2010/main" val="1225285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Tree>
    <p:extLst>
      <p:ext uri="{BB962C8B-B14F-4D97-AF65-F5344CB8AC3E}">
        <p14:creationId xmlns:p14="http://schemas.microsoft.com/office/powerpoint/2010/main" val="1242600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C6F82-DDEE-D34D-B564-459D2C6A78B7}"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E9A409-5ED4-AF42-BB5D-DDED3282FE8E}" type="slidenum">
              <a:rPr lang="en-US" smtClean="0"/>
              <a:t>‹nr.›</a:t>
            </a:fld>
            <a:endParaRPr lang="en-US"/>
          </a:p>
        </p:txBody>
      </p:sp>
    </p:spTree>
    <p:extLst>
      <p:ext uri="{BB962C8B-B14F-4D97-AF65-F5344CB8AC3E}">
        <p14:creationId xmlns:p14="http://schemas.microsoft.com/office/powerpoint/2010/main" val="102700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nl-NL"/>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Click to edit Master text styles</a:t>
            </a:r>
          </a:p>
        </p:txBody>
      </p:sp>
      <p:sp>
        <p:nvSpPr>
          <p:cNvPr id="5" name="Date Placeholder 4"/>
          <p:cNvSpPr>
            <a:spLocks noGrp="1"/>
          </p:cNvSpPr>
          <p:nvPr>
            <p:ph type="dt" sz="half" idx="10"/>
          </p:nvPr>
        </p:nvSpPr>
        <p:spPr/>
        <p:txBody>
          <a:bodyPr/>
          <a:lstStyle/>
          <a:p>
            <a:fld id="{7F0C6F82-DDEE-D34D-B564-459D2C6A78B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9A409-5ED4-AF42-BB5D-DDED3282FE8E}" type="slidenum">
              <a:rPr lang="en-US" smtClean="0"/>
              <a:t>‹nr.›</a:t>
            </a:fld>
            <a:endParaRPr lang="en-US"/>
          </a:p>
        </p:txBody>
      </p:sp>
    </p:spTree>
    <p:extLst>
      <p:ext uri="{BB962C8B-B14F-4D97-AF65-F5344CB8AC3E}">
        <p14:creationId xmlns:p14="http://schemas.microsoft.com/office/powerpoint/2010/main" val="2124392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nl-NL"/>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Click to edit Master text styles</a:t>
            </a:r>
          </a:p>
        </p:txBody>
      </p:sp>
      <p:sp>
        <p:nvSpPr>
          <p:cNvPr id="5" name="Date Placeholder 4"/>
          <p:cNvSpPr>
            <a:spLocks noGrp="1"/>
          </p:cNvSpPr>
          <p:nvPr>
            <p:ph type="dt" sz="half" idx="10"/>
          </p:nvPr>
        </p:nvSpPr>
        <p:spPr/>
        <p:txBody>
          <a:bodyPr/>
          <a:lstStyle/>
          <a:p>
            <a:fld id="{7F0C6F82-DDEE-D34D-B564-459D2C6A78B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9A409-5ED4-AF42-BB5D-DDED3282FE8E}" type="slidenum">
              <a:rPr lang="en-US" smtClean="0"/>
              <a:t>‹nr.›</a:t>
            </a:fld>
            <a:endParaRPr lang="en-US"/>
          </a:p>
        </p:txBody>
      </p:sp>
    </p:spTree>
    <p:extLst>
      <p:ext uri="{BB962C8B-B14F-4D97-AF65-F5344CB8AC3E}">
        <p14:creationId xmlns:p14="http://schemas.microsoft.com/office/powerpoint/2010/main" val="4294104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F0C6F82-DDEE-D34D-B564-459D2C6A78B7}" type="datetimeFigureOut">
              <a:rPr lang="en-US" smtClean="0"/>
              <a:t>12/6/2021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CE9A409-5ED4-AF42-BB5D-DDED3282FE8E}" type="slidenum">
              <a:rPr lang="en-US" smtClean="0"/>
              <a:t>‹nr.›</a:t>
            </a:fld>
            <a:endParaRPr lang="en-US"/>
          </a:p>
        </p:txBody>
      </p:sp>
    </p:spTree>
    <p:extLst>
      <p:ext uri="{BB962C8B-B14F-4D97-AF65-F5344CB8AC3E}">
        <p14:creationId xmlns:p14="http://schemas.microsoft.com/office/powerpoint/2010/main" val="1790628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E87B001B-A3E6-4A4B-B60C-F7906ADA1B2A}" type="datetimeFigureOut">
              <a:rPr lang="en-US" smtClean="0"/>
              <a:t>12/6/2021</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DCF950C2-9DD8-6F45-B90B-254A15D188B3}" type="slidenum">
              <a:rPr lang="en-US" smtClean="0"/>
              <a:t>‹nr.›</a:t>
            </a:fld>
            <a:endParaRPr lang="en-US"/>
          </a:p>
        </p:txBody>
      </p:sp>
    </p:spTree>
    <p:extLst>
      <p:ext uri="{BB962C8B-B14F-4D97-AF65-F5344CB8AC3E}">
        <p14:creationId xmlns:p14="http://schemas.microsoft.com/office/powerpoint/2010/main" val="5351066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r>
              <a:rPr lang="en-GB" noProof="0"/>
              <a:t>31/03/2017</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FCE9A409-5ED4-AF42-BB5D-DDED3282FE8E}" type="slidenum">
              <a:rPr lang="en-US" smtClean="0"/>
              <a:pPr/>
              <a:t>‹nr.›</a:t>
            </a:fld>
            <a:endParaRPr lang="en-US"/>
          </a:p>
        </p:txBody>
      </p:sp>
    </p:spTree>
    <p:extLst>
      <p:ext uri="{BB962C8B-B14F-4D97-AF65-F5344CB8AC3E}">
        <p14:creationId xmlns:p14="http://schemas.microsoft.com/office/powerpoint/2010/main" val="369641573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hdr="0" ftr="0" dt="0"/>
  <p:txStyles>
    <p:titleStyle>
      <a:lvl1pPr algn="ctr" defTabSz="609585" rtl="0" eaLnBrk="1" latinLnBrk="0" hangingPunct="1">
        <a:spcBef>
          <a:spcPct val="0"/>
        </a:spcBef>
        <a:buNone/>
        <a:defRPr sz="3200" b="1" kern="1200">
          <a:solidFill>
            <a:schemeClr val="tx2"/>
          </a:solidFill>
          <a:latin typeface="Century Gothic" panose="020B0502020202020204" pitchFamily="34" charset="0"/>
          <a:ea typeface="+mj-ea"/>
          <a:cs typeface="+mj-cs"/>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Century Gothic" panose="020B0502020202020204" pitchFamily="34" charset="0"/>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Century Gothic" panose="020B0502020202020204" pitchFamily="34" charset="0"/>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Century Gothic" panose="020B0502020202020204" pitchFamily="34" charset="0"/>
          <a:ea typeface="+mn-ea"/>
          <a:cs typeface="+mn-cs"/>
        </a:defRPr>
      </a:lvl3pPr>
      <a:lvl4pPr marL="2133547" indent="-304792" algn="l" defTabSz="609585" rtl="0" eaLnBrk="1" latinLnBrk="0" hangingPunct="1">
        <a:spcBef>
          <a:spcPct val="20000"/>
        </a:spcBef>
        <a:buFont typeface="Arial"/>
        <a:buChar char="–"/>
        <a:defRPr sz="2133" kern="1200">
          <a:solidFill>
            <a:schemeClr val="tx1"/>
          </a:solidFill>
          <a:latin typeface="Century Gothic" panose="020B0502020202020204" pitchFamily="34" charset="0"/>
          <a:ea typeface="+mn-ea"/>
          <a:cs typeface="+mn-cs"/>
        </a:defRPr>
      </a:lvl4pPr>
      <a:lvl5pPr marL="2743131" indent="-304792" algn="l" defTabSz="609585" rtl="0" eaLnBrk="1" latinLnBrk="0" hangingPunct="1">
        <a:spcBef>
          <a:spcPct val="20000"/>
        </a:spcBef>
        <a:buFont typeface="Arial"/>
        <a:buChar char="»"/>
        <a:defRPr sz="2133" kern="1200">
          <a:solidFill>
            <a:schemeClr val="tx1"/>
          </a:solidFill>
          <a:latin typeface="Century Gothic" panose="020B050202020202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www.cambridgeinternational.org/programmes-and-qualifications/cambridge-advanced/cambridge-international-as-and-a-levels/subjects/"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www.ocr.org.uk/qualifications/as-a-level-gce/" TargetMode="External"/><Relationship Id="rId4" Type="http://schemas.openxmlformats.org/officeDocument/2006/relationships/hyperlink" Target="https://qualifications.pearson.com/en/qualifications/edexcel-a-levels.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hyperlink" Target="https://www.gov.uk/government/publications/direction-issued-to-ofqual"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mailto:info@cie.org.uk"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register.ofqual.gov.uk/"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verify.lse.ac.uk/verifier/servlet/DocumentVerifierApp/template/LoginScreen.vm"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hyperlink" Target="https://web.archive.org/web/20100124015806/http:/www3.open.ac.uk/study/postgraduate/qualification/D64.ht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assets.publishing.service.gov.uk/government/uploads/system/uploads/attachment_data/file/719124/Grading_new_GCSEs25.6.2018.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qa.org.uk/qualifications"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www.ocr.org.uk/qualifications/gcse/" TargetMode="External"/><Relationship Id="rId5" Type="http://schemas.openxmlformats.org/officeDocument/2006/relationships/hyperlink" Target="https://qualifications.pearson.com/en/qualifications/edexcel-gcses.html" TargetMode="External"/><Relationship Id="rId4" Type="http://schemas.openxmlformats.org/officeDocument/2006/relationships/hyperlink" Target="http://www.cambridgeinternational.org/programmes-and-qualifications/cambridge-secondary-2/cambridge-igcse/subjec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756888" y="1507259"/>
            <a:ext cx="7167913" cy="2472343"/>
          </a:xfrm>
          <a:prstGeom prst="rect">
            <a:avLst/>
          </a:prstGeom>
          <a:noFill/>
        </p:spPr>
        <p:txBody>
          <a:bodyPr wrap="square" rtlCol="0">
            <a:spAutoFit/>
          </a:bodyPr>
          <a:lstStyle/>
          <a:p>
            <a:pPr algn="ctr" defTabSz="609585"/>
            <a:r>
              <a:rPr lang="nl-NL" altLang="zh-CN" sz="3733" dirty="0">
                <a:solidFill>
                  <a:prstClr val="black"/>
                </a:solidFill>
                <a:latin typeface="Calibri"/>
                <a:ea typeface="宋体" panose="02010600030101010101" pitchFamily="2" charset="-122"/>
              </a:rPr>
              <a:t>British </a:t>
            </a:r>
            <a:r>
              <a:rPr lang="nl-NL" altLang="zh-CN" sz="3733" dirty="0" err="1">
                <a:solidFill>
                  <a:prstClr val="black"/>
                </a:solidFill>
                <a:latin typeface="Calibri"/>
                <a:ea typeface="宋体" panose="02010600030101010101" pitchFamily="2" charset="-122"/>
              </a:rPr>
              <a:t>qualifications</a:t>
            </a:r>
            <a:endParaRPr lang="nl-NL" altLang="zh-CN" sz="3733" dirty="0">
              <a:solidFill>
                <a:prstClr val="black"/>
              </a:solidFill>
              <a:latin typeface="Calibri"/>
              <a:ea typeface="宋体" panose="02010600030101010101" pitchFamily="2" charset="-122"/>
            </a:endParaRPr>
          </a:p>
          <a:p>
            <a:pPr algn="ctr" defTabSz="609585"/>
            <a:r>
              <a:rPr lang="nl-NL" altLang="zh-CN" sz="3733" dirty="0">
                <a:solidFill>
                  <a:prstClr val="black"/>
                </a:solidFill>
                <a:latin typeface="Calibri"/>
                <a:ea typeface="宋体" panose="02010600030101010101" pitchFamily="2" charset="-122"/>
              </a:rPr>
              <a:t>in a nutshell</a:t>
            </a:r>
            <a:endParaRPr lang="nl-NL" altLang="ko-KR" sz="3733" dirty="0">
              <a:solidFill>
                <a:prstClr val="black"/>
              </a:solidFill>
              <a:latin typeface="Calibri"/>
              <a:ea typeface="맑은 고딕" panose="020B0503020000020004" pitchFamily="34" charset="-127"/>
            </a:endParaRPr>
          </a:p>
          <a:p>
            <a:pPr defTabSz="609585"/>
            <a:endParaRPr lang="nl-NL" altLang="ko-KR" sz="2400" dirty="0">
              <a:solidFill>
                <a:prstClr val="black"/>
              </a:solidFill>
              <a:latin typeface="Calibri"/>
              <a:ea typeface="맑은 고딕" panose="020B0503020000020004" pitchFamily="34" charset="-127"/>
            </a:endParaRPr>
          </a:p>
          <a:p>
            <a:pPr algn="ctr" defTabSz="609585"/>
            <a:r>
              <a:rPr lang="nl-NL" altLang="ko-KR" sz="2400" b="1" dirty="0">
                <a:solidFill>
                  <a:prstClr val="black"/>
                </a:solidFill>
                <a:latin typeface="Calibri"/>
                <a:ea typeface="맑은 고딕" panose="020B0503020000020004" pitchFamily="34" charset="-127"/>
              </a:rPr>
              <a:t>Search Engine project</a:t>
            </a:r>
          </a:p>
          <a:p>
            <a:pPr defTabSz="609585"/>
            <a:endParaRPr lang="en-US" altLang="nl-NL" sz="3200" dirty="0">
              <a:solidFill>
                <a:prstClr val="black"/>
              </a:solidFill>
              <a:latin typeface="Calibri"/>
            </a:endParaRPr>
          </a:p>
        </p:txBody>
      </p:sp>
      <p:sp>
        <p:nvSpPr>
          <p:cNvPr id="5" name="Content Placeholder 2"/>
          <p:cNvSpPr txBox="1">
            <a:spLocks/>
          </p:cNvSpPr>
          <p:nvPr/>
        </p:nvSpPr>
        <p:spPr>
          <a:xfrm>
            <a:off x="-637736" y="4117145"/>
            <a:ext cx="9988063" cy="2025037"/>
          </a:xfrm>
          <a:prstGeom prst="rect">
            <a:avLst/>
          </a:prstGeom>
        </p:spPr>
        <p:txBody>
          <a:bodyPr vert="horz" lIns="121920" tIns="60960" rIns="121920" bIns="6096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523962" lvl="4" defTabSz="609585"/>
            <a:r>
              <a:rPr lang="nl-NL" altLang="zh-CN" sz="2100" b="1" dirty="0">
                <a:solidFill>
                  <a:prstClr val="black"/>
                </a:solidFill>
                <a:latin typeface="Calibri"/>
                <a:ea typeface="宋体" panose="02010600030101010101" pitchFamily="2" charset="-122"/>
              </a:rPr>
              <a:t>Marijke Blom-Westrik, policy </a:t>
            </a:r>
            <a:r>
              <a:rPr lang="nl-NL" altLang="zh-CN" sz="2100" b="1" dirty="0" err="1">
                <a:solidFill>
                  <a:prstClr val="black"/>
                </a:solidFill>
                <a:latin typeface="Calibri"/>
                <a:ea typeface="宋体" panose="02010600030101010101" pitchFamily="2" charset="-122"/>
              </a:rPr>
              <a:t>officer</a:t>
            </a:r>
            <a:endParaRPr lang="nl-NL" altLang="zh-CN" sz="2100" b="1" dirty="0">
              <a:solidFill>
                <a:prstClr val="black"/>
              </a:solidFill>
              <a:latin typeface="Calibri"/>
              <a:ea typeface="宋体" panose="02010600030101010101" pitchFamily="2" charset="-122"/>
            </a:endParaRPr>
          </a:p>
          <a:p>
            <a:pPr marL="1523962" lvl="4" defTabSz="609585"/>
            <a:endParaRPr lang="nl-NL" altLang="zh-CN" sz="2100" b="1" dirty="0">
              <a:solidFill>
                <a:prstClr val="black"/>
              </a:solidFill>
              <a:latin typeface="Calibri"/>
              <a:ea typeface="宋体" panose="02010600030101010101" pitchFamily="2" charset="-122"/>
            </a:endParaRPr>
          </a:p>
          <a:p>
            <a:pPr marL="1523962" lvl="4" defTabSz="609585"/>
            <a:r>
              <a:rPr lang="nl-NL" altLang="zh-CN" sz="2100" b="1" dirty="0">
                <a:solidFill>
                  <a:prstClr val="black"/>
                </a:solidFill>
                <a:latin typeface="Calibri"/>
                <a:ea typeface="宋体" panose="02010600030101010101" pitchFamily="2" charset="-122"/>
              </a:rPr>
              <a:t>8 December 2021, 09.30 </a:t>
            </a:r>
            <a:r>
              <a:rPr lang="nl-NL" altLang="zh-CN" sz="2100" b="1" dirty="0" err="1">
                <a:solidFill>
                  <a:prstClr val="black"/>
                </a:solidFill>
                <a:latin typeface="Calibri"/>
                <a:ea typeface="宋体" panose="02010600030101010101" pitchFamily="2" charset="-122"/>
              </a:rPr>
              <a:t>hrs</a:t>
            </a:r>
            <a:endParaRPr lang="nl-NL" altLang="zh-CN" sz="2100" b="1" dirty="0">
              <a:solidFill>
                <a:prstClr val="black"/>
              </a:solidFill>
              <a:latin typeface="Calibri"/>
              <a:ea typeface="宋体" panose="02010600030101010101" pitchFamily="2" charset="-122"/>
            </a:endParaRPr>
          </a:p>
          <a:p>
            <a:pPr defTabSz="609585"/>
            <a:endParaRPr lang="en-US" sz="1600" dirty="0">
              <a:solidFill>
                <a:prstClr val="black">
                  <a:tint val="75000"/>
                </a:prstClr>
              </a:solidFill>
              <a:latin typeface="Calibri"/>
            </a:endParaRPr>
          </a:p>
        </p:txBody>
      </p:sp>
      <p:sp>
        <p:nvSpPr>
          <p:cNvPr id="8" name="Tekstvak 7">
            <a:extLst>
              <a:ext uri="{FF2B5EF4-FFF2-40B4-BE49-F238E27FC236}">
                <a16:creationId xmlns:a16="http://schemas.microsoft.com/office/drawing/2014/main" id="{E3B30F30-0613-4A20-A340-9F72A31AD4D6}"/>
              </a:ext>
            </a:extLst>
          </p:cNvPr>
          <p:cNvSpPr txBox="1"/>
          <p:nvPr/>
        </p:nvSpPr>
        <p:spPr>
          <a:xfrm>
            <a:off x="652463" y="6264494"/>
            <a:ext cx="6410324" cy="348813"/>
          </a:xfrm>
          <a:prstGeom prst="rect">
            <a:avLst/>
          </a:prstGeom>
          <a:noFill/>
        </p:spPr>
        <p:txBody>
          <a:bodyPr wrap="square">
            <a:spAutoFit/>
          </a:bodyPr>
          <a:lstStyle/>
          <a:p>
            <a:r>
              <a:rPr lang="nl-NL" sz="1000" b="1" i="1" u="none" strike="noStrike" baseline="30000" dirty="0">
                <a:latin typeface="Times New Roman" panose="02020603050405020304" pitchFamily="18" charset="0"/>
              </a:rPr>
              <a:t> 	  	</a:t>
            </a:r>
          </a:p>
          <a:p>
            <a:endParaRPr lang="nl-NL" sz="1000" b="1" i="1" u="none" strike="noStrike" baseline="0" dirty="0">
              <a:latin typeface="Times New Roman" panose="02020603050405020304" pitchFamily="18" charset="0"/>
            </a:endParaRPr>
          </a:p>
        </p:txBody>
      </p:sp>
      <p:sp>
        <p:nvSpPr>
          <p:cNvPr id="9" name="Tekstvak 8">
            <a:extLst>
              <a:ext uri="{FF2B5EF4-FFF2-40B4-BE49-F238E27FC236}">
                <a16:creationId xmlns:a16="http://schemas.microsoft.com/office/drawing/2014/main" id="{07FC73B5-B489-4DE7-97A9-DF17DDE418FF}"/>
              </a:ext>
            </a:extLst>
          </p:cNvPr>
          <p:cNvSpPr txBox="1"/>
          <p:nvPr/>
        </p:nvSpPr>
        <p:spPr>
          <a:xfrm>
            <a:off x="756888" y="6383919"/>
            <a:ext cx="6410324" cy="348813"/>
          </a:xfrm>
          <a:prstGeom prst="rect">
            <a:avLst/>
          </a:prstGeom>
          <a:noFill/>
        </p:spPr>
        <p:txBody>
          <a:bodyPr wrap="square">
            <a:spAutoFit/>
          </a:bodyPr>
          <a:lstStyle/>
          <a:p>
            <a:r>
              <a:rPr lang="nl-NL" sz="1000" b="1" i="1" u="none" strike="noStrike" baseline="30000" dirty="0">
                <a:latin typeface="Times New Roman" panose="02020603050405020304" pitchFamily="18" charset="0"/>
              </a:rPr>
              <a:t> 	  	</a:t>
            </a:r>
          </a:p>
          <a:p>
            <a:endParaRPr lang="nl-NL" sz="1000" b="1" i="1" u="none" strike="noStrike" baseline="0" dirty="0">
              <a:latin typeface="Times New Roman" panose="02020603050405020304" pitchFamily="18" charset="0"/>
            </a:endParaRPr>
          </a:p>
        </p:txBody>
      </p:sp>
      <p:pic>
        <p:nvPicPr>
          <p:cNvPr id="11" name="Afbeelding 10" descr="Afbeelding met tekst&#10;&#10;Automatisch gegenereerde beschrijving">
            <a:extLst>
              <a:ext uri="{FF2B5EF4-FFF2-40B4-BE49-F238E27FC236}">
                <a16:creationId xmlns:a16="http://schemas.microsoft.com/office/drawing/2014/main" id="{C384791D-B9F5-4B6D-B4FD-FF6817160A1F}"/>
              </a:ext>
            </a:extLst>
          </p:cNvPr>
          <p:cNvPicPr>
            <a:picLocks noChangeAspect="1"/>
          </p:cNvPicPr>
          <p:nvPr/>
        </p:nvPicPr>
        <p:blipFill rotWithShape="1">
          <a:blip r:embed="rId4"/>
          <a:srcRect l="65388" t="11625" r="2864" b="77719"/>
          <a:stretch/>
        </p:blipFill>
        <p:spPr bwMode="auto">
          <a:xfrm>
            <a:off x="57150" y="5753100"/>
            <a:ext cx="8667750" cy="10648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8210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C8EE9-0A25-4EA0-BFA3-E0FA1033AE7B}"/>
              </a:ext>
            </a:extLst>
          </p:cNvPr>
          <p:cNvSpPr>
            <a:spLocks noGrp="1"/>
          </p:cNvSpPr>
          <p:nvPr>
            <p:ph type="ctrTitle"/>
          </p:nvPr>
        </p:nvSpPr>
        <p:spPr/>
        <p:txBody>
          <a:bodyPr>
            <a:normAutofit fontScale="90000"/>
          </a:bodyPr>
          <a:lstStyle/>
          <a:p>
            <a:r>
              <a:rPr lang="nl-NL" altLang="nl-NL" sz="6000" dirty="0">
                <a:solidFill>
                  <a:schemeClr val="accent1"/>
                </a:solidFill>
              </a:rPr>
              <a:t>General Certificate of </a:t>
            </a:r>
            <a:r>
              <a:rPr lang="nl-NL" altLang="nl-NL" sz="6000" dirty="0" err="1">
                <a:solidFill>
                  <a:schemeClr val="accent1"/>
                </a:solidFill>
              </a:rPr>
              <a:t>Education</a:t>
            </a:r>
            <a:r>
              <a:rPr lang="nl-NL" altLang="nl-NL" sz="6000" dirty="0">
                <a:solidFill>
                  <a:schemeClr val="accent1"/>
                </a:solidFill>
              </a:rPr>
              <a:t>: </a:t>
            </a:r>
            <a:r>
              <a:rPr lang="nl-NL" altLang="nl-NL" sz="6000" dirty="0" err="1">
                <a:solidFill>
                  <a:schemeClr val="accent1"/>
                </a:solidFill>
              </a:rPr>
              <a:t>upper</a:t>
            </a:r>
            <a:r>
              <a:rPr lang="nl-NL" altLang="nl-NL" sz="6000" dirty="0">
                <a:solidFill>
                  <a:schemeClr val="accent1"/>
                </a:solidFill>
              </a:rPr>
              <a:t> </a:t>
            </a:r>
            <a:r>
              <a:rPr lang="nl-NL" altLang="nl-NL" sz="6000" dirty="0" err="1">
                <a:solidFill>
                  <a:schemeClr val="accent1"/>
                </a:solidFill>
              </a:rPr>
              <a:t>secondary</a:t>
            </a:r>
            <a:r>
              <a:rPr lang="nl-NL" altLang="nl-NL" sz="6000" dirty="0">
                <a:solidFill>
                  <a:schemeClr val="accent1"/>
                </a:solidFill>
              </a:rPr>
              <a:t> </a:t>
            </a:r>
            <a:r>
              <a:rPr lang="nl-NL" altLang="nl-NL" sz="6000" dirty="0" err="1">
                <a:solidFill>
                  <a:schemeClr val="accent1"/>
                </a:solidFill>
              </a:rPr>
              <a:t>education</a:t>
            </a:r>
            <a:endParaRPr lang="nl-NL" dirty="0"/>
          </a:p>
        </p:txBody>
      </p:sp>
      <p:sp>
        <p:nvSpPr>
          <p:cNvPr id="3" name="Ondertitel 2">
            <a:extLst>
              <a:ext uri="{FF2B5EF4-FFF2-40B4-BE49-F238E27FC236}">
                <a16:creationId xmlns:a16="http://schemas.microsoft.com/office/drawing/2014/main" id="{FC89AF34-FDEA-46D4-A928-B6C8932662F8}"/>
              </a:ext>
            </a:extLst>
          </p:cNvPr>
          <p:cNvSpPr>
            <a:spLocks noGrp="1"/>
          </p:cNvSpPr>
          <p:nvPr>
            <p:ph type="subTitle" idx="1"/>
          </p:nvPr>
        </p:nvSpPr>
        <p:spPr/>
        <p:txBody>
          <a:bodyPr/>
          <a:lstStyle/>
          <a:p>
            <a:r>
              <a:rPr lang="nl-NL" dirty="0">
                <a:solidFill>
                  <a:schemeClr val="tx1"/>
                </a:solidFill>
              </a:rPr>
              <a:t>GCE: Advanced </a:t>
            </a:r>
            <a:r>
              <a:rPr lang="nl-NL" dirty="0" err="1">
                <a:solidFill>
                  <a:schemeClr val="tx1"/>
                </a:solidFill>
              </a:rPr>
              <a:t>Subsidiary</a:t>
            </a:r>
            <a:r>
              <a:rPr lang="nl-NL" dirty="0">
                <a:solidFill>
                  <a:schemeClr val="tx1"/>
                </a:solidFill>
              </a:rPr>
              <a:t> (AS) &amp; Advanced Level (AL)</a:t>
            </a:r>
          </a:p>
        </p:txBody>
      </p:sp>
    </p:spTree>
    <p:extLst>
      <p:ext uri="{BB962C8B-B14F-4D97-AF65-F5344CB8AC3E}">
        <p14:creationId xmlns:p14="http://schemas.microsoft.com/office/powerpoint/2010/main" val="3894295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11</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a:solidFill>
                  <a:schemeClr val="accent1"/>
                </a:solidFill>
              </a:rPr>
              <a:t>GCE: </a:t>
            </a:r>
            <a:r>
              <a:rPr lang="nl-NL" altLang="nl-NL" sz="5067" dirty="0" err="1">
                <a:solidFill>
                  <a:schemeClr val="accent1"/>
                </a:solidFill>
              </a:rPr>
              <a:t>upper</a:t>
            </a:r>
            <a:r>
              <a:rPr lang="nl-NL" altLang="nl-NL" sz="5067" dirty="0">
                <a:solidFill>
                  <a:schemeClr val="accent1"/>
                </a:solidFill>
              </a:rPr>
              <a:t> </a:t>
            </a:r>
            <a:r>
              <a:rPr lang="nl-NL" altLang="nl-NL" sz="5067" dirty="0" err="1">
                <a:solidFill>
                  <a:schemeClr val="accent1"/>
                </a:solidFill>
              </a:rPr>
              <a:t>secondary</a:t>
            </a:r>
            <a:r>
              <a:rPr lang="nl-NL" altLang="nl-NL" sz="5067" dirty="0">
                <a:solidFill>
                  <a:schemeClr val="accent1"/>
                </a:solidFill>
              </a:rPr>
              <a:t> </a:t>
            </a:r>
            <a:r>
              <a:rPr lang="nl-NL" altLang="nl-NL" sz="5067" dirty="0" err="1">
                <a:solidFill>
                  <a:schemeClr val="accent1"/>
                </a:solidFill>
              </a:rPr>
              <a:t>education</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a:bodyPr>
          <a:lstStyle/>
          <a:p>
            <a:pPr marL="761981" lvl="2" indent="0">
              <a:buNone/>
            </a:pPr>
            <a:r>
              <a:rPr lang="en-GB" altLang="zh-CN" sz="2400" b="1" dirty="0">
                <a:ea typeface="Arial Unicode MS" panose="020B0604020202020204" pitchFamily="34" charset="-128"/>
                <a:cs typeface="Arial Unicode MS" panose="020B0604020202020204" pitchFamily="34" charset="-128"/>
              </a:rPr>
              <a:t>GCE: General Certificate of Education – AS levels (NQF Level 3)</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b="1" dirty="0">
                <a:ea typeface="Arial Unicode MS" panose="020B0604020202020204" pitchFamily="34" charset="-128"/>
                <a:cs typeface="Arial Unicode MS" panose="020B0604020202020204" pitchFamily="34" charset="-128"/>
              </a:rPr>
              <a:t>Advanced Subsidiary Levels</a:t>
            </a:r>
            <a:r>
              <a:rPr lang="en-GB" altLang="zh-CN" sz="2400" dirty="0">
                <a:ea typeface="Arial Unicode MS" panose="020B0604020202020204" pitchFamily="34" charset="-128"/>
                <a:cs typeface="Arial Unicode MS" panose="020B0604020202020204" pitchFamily="34" charset="-128"/>
              </a:rPr>
              <a:t>: nominal duration 1 year</a:t>
            </a: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Broad choice of subjects: generally 3 AS subjects completed, different sessions of different examination boards</a:t>
            </a: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Equivalent to ½ A Level, now independent qualification. </a:t>
            </a: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Same</a:t>
            </a:r>
            <a:r>
              <a:rPr lang="en-GB" altLang="zh-CN" sz="2400" i="1" dirty="0">
                <a:ea typeface="Arial Unicode MS" panose="020B0604020202020204" pitchFamily="34" charset="-128"/>
                <a:cs typeface="Arial Unicode MS" panose="020B0604020202020204" pitchFamily="34" charset="-128"/>
              </a:rPr>
              <a:t> Examination boards </a:t>
            </a:r>
            <a:r>
              <a:rPr lang="en-GB" altLang="zh-CN" sz="2400" dirty="0">
                <a:ea typeface="Arial Unicode MS" panose="020B0604020202020204" pitchFamily="34" charset="-128"/>
                <a:cs typeface="Arial Unicode MS" panose="020B0604020202020204" pitchFamily="34" charset="-128"/>
              </a:rPr>
              <a:t>as GCSE. </a:t>
            </a: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Grading system: </a:t>
            </a:r>
            <a:r>
              <a:rPr lang="en-GB" altLang="zh-CN" sz="2267" dirty="0">
                <a:ea typeface="Arial Unicode MS" panose="020B0604020202020204" pitchFamily="34" charset="-128"/>
                <a:cs typeface="Arial Unicode MS" panose="020B0604020202020204" pitchFamily="34" charset="-128"/>
              </a:rPr>
              <a:t>A-E. Grade inflation.</a:t>
            </a:r>
          </a:p>
          <a:p>
            <a:pPr marL="1142971" lvl="2" indent="-380990">
              <a:buFont typeface="Wingdings" panose="05000000000000000000" pitchFamily="2" charset="2"/>
              <a:buChar char="Ø"/>
            </a:pPr>
            <a:r>
              <a:rPr lang="en-GB" altLang="zh-CN" sz="2267" dirty="0">
                <a:ea typeface="Arial Unicode MS" panose="020B0604020202020204" pitchFamily="34" charset="-128"/>
                <a:cs typeface="Arial Unicode MS" panose="020B0604020202020204" pitchFamily="34" charset="-128"/>
              </a:rPr>
              <a:t>Types of subjects: academic, vocational, art, skills/interdisciplinary. </a:t>
            </a:r>
          </a:p>
        </p:txBody>
      </p:sp>
    </p:spTree>
    <p:extLst>
      <p:ext uri="{BB962C8B-B14F-4D97-AF65-F5344CB8AC3E}">
        <p14:creationId xmlns:p14="http://schemas.microsoft.com/office/powerpoint/2010/main" val="204459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12</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a:solidFill>
                  <a:schemeClr val="accent1"/>
                </a:solidFill>
              </a:rPr>
              <a:t>GCE: AS Levels</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642189"/>
            <a:ext cx="10787269" cy="4682412"/>
          </a:xfrm>
        </p:spPr>
        <p:txBody>
          <a:bodyPr>
            <a:normAutofit/>
          </a:bodyPr>
          <a:lstStyle/>
          <a:p>
            <a:pPr marL="761981" lvl="2" indent="0">
              <a:buNone/>
            </a:pPr>
            <a:r>
              <a:rPr lang="en-GB" altLang="zh-CN" sz="2400" b="1" dirty="0">
                <a:ea typeface="Arial Unicode MS" panose="020B0604020202020204" pitchFamily="34" charset="-128"/>
                <a:cs typeface="Arial Unicode MS" panose="020B0604020202020204" pitchFamily="34" charset="-128"/>
              </a:rPr>
              <a:t>Examples of GCE subjects – AS and A Levels (lists per Examination Board): </a:t>
            </a:r>
          </a:p>
          <a:p>
            <a:pPr marL="761981" lvl="2" indent="0">
              <a:buNone/>
            </a:pPr>
            <a:br>
              <a:rPr lang="en-GB" altLang="zh-CN" sz="2200" dirty="0">
                <a:ea typeface="Arial Unicode MS" panose="020B0604020202020204" pitchFamily="34" charset="-128"/>
                <a:cs typeface="Arial Unicode MS" panose="020B0604020202020204" pitchFamily="34" charset="-128"/>
                <a:hlinkClick r:id="rId3"/>
              </a:rPr>
            </a:br>
            <a:r>
              <a:rPr lang="en-GB" altLang="zh-CN" sz="2200" dirty="0">
                <a:ea typeface="Arial Unicode MS" panose="020B0604020202020204" pitchFamily="34" charset="-128"/>
                <a:cs typeface="Arial Unicode MS" panose="020B0604020202020204" pitchFamily="34" charset="-128"/>
                <a:hlinkClick r:id="rId3"/>
              </a:rPr>
              <a:t>https://www.aqa.org.uk/qualifications </a:t>
            </a:r>
          </a:p>
          <a:p>
            <a:pPr marL="761981" lvl="2" indent="0">
              <a:buNone/>
            </a:pPr>
            <a:br>
              <a:rPr lang="en-GB" altLang="zh-CN" sz="2200" dirty="0">
                <a:ea typeface="Arial Unicode MS" panose="020B0604020202020204" pitchFamily="34" charset="-128"/>
                <a:cs typeface="Arial Unicode MS" panose="020B0604020202020204" pitchFamily="34" charset="-128"/>
                <a:hlinkClick r:id="rId3"/>
              </a:rPr>
            </a:br>
            <a:r>
              <a:rPr lang="en-GB" altLang="zh-CN" sz="2200" dirty="0">
                <a:ea typeface="Arial Unicode MS" panose="020B0604020202020204" pitchFamily="34" charset="-128"/>
                <a:cs typeface="Arial Unicode MS" panose="020B0604020202020204" pitchFamily="34" charset="-128"/>
                <a:hlinkClick r:id="rId3"/>
              </a:rPr>
              <a:t>http://www.cambridgeinternational.org/programmes-and-qualifications/cambridge-advanced/cambridge-international-as-and-a-levels/subjects/</a:t>
            </a:r>
            <a:r>
              <a:rPr lang="en-GB" altLang="zh-CN" sz="2200" dirty="0">
                <a:ea typeface="Arial Unicode MS" panose="020B0604020202020204" pitchFamily="34" charset="-128"/>
                <a:cs typeface="Arial Unicode MS" panose="020B0604020202020204" pitchFamily="34" charset="-128"/>
              </a:rPr>
              <a:t>  </a:t>
            </a:r>
          </a:p>
          <a:p>
            <a:pPr marL="761981" lvl="2" indent="0">
              <a:buNone/>
            </a:pPr>
            <a:endParaRPr lang="en-GB" altLang="zh-CN" sz="2200" dirty="0">
              <a:ea typeface="Arial Unicode MS" panose="020B0604020202020204" pitchFamily="34" charset="-128"/>
              <a:cs typeface="Arial Unicode MS" panose="020B0604020202020204" pitchFamily="34" charset="-128"/>
            </a:endParaRPr>
          </a:p>
          <a:p>
            <a:pPr marL="761981" lvl="2" indent="0">
              <a:buNone/>
            </a:pPr>
            <a:r>
              <a:rPr lang="en-GB" altLang="zh-CN" sz="2200" dirty="0">
                <a:ea typeface="Arial Unicode MS" panose="020B0604020202020204" pitchFamily="34" charset="-128"/>
                <a:cs typeface="Arial Unicode MS" panose="020B0604020202020204" pitchFamily="34" charset="-128"/>
                <a:hlinkClick r:id="rId4"/>
              </a:rPr>
              <a:t>https://qualifications.pearson.com/en/qualifications/edexcel-a-levels.html</a:t>
            </a:r>
            <a:r>
              <a:rPr lang="en-GB" altLang="zh-CN" sz="2200" dirty="0">
                <a:ea typeface="Arial Unicode MS" panose="020B0604020202020204" pitchFamily="34" charset="-128"/>
                <a:cs typeface="Arial Unicode MS" panose="020B0604020202020204" pitchFamily="34" charset="-128"/>
              </a:rPr>
              <a:t> </a:t>
            </a:r>
          </a:p>
          <a:p>
            <a:pPr marL="761981" lvl="2" indent="0">
              <a:buNone/>
            </a:pPr>
            <a:endParaRPr lang="en-GB" altLang="zh-CN" sz="2200" dirty="0">
              <a:ea typeface="Arial Unicode MS" panose="020B0604020202020204" pitchFamily="34" charset="-128"/>
              <a:cs typeface="Arial Unicode MS" panose="020B0604020202020204" pitchFamily="34" charset="-128"/>
            </a:endParaRPr>
          </a:p>
          <a:p>
            <a:pPr marL="761981" lvl="2" indent="0">
              <a:buNone/>
            </a:pPr>
            <a:r>
              <a:rPr lang="en-GB" altLang="zh-CN" sz="2200" dirty="0">
                <a:ea typeface="Arial Unicode MS" panose="020B0604020202020204" pitchFamily="34" charset="-128"/>
                <a:cs typeface="Arial Unicode MS" panose="020B0604020202020204" pitchFamily="34" charset="-128"/>
                <a:hlinkClick r:id="rId5"/>
              </a:rPr>
              <a:t>https://www.ocr.org.uk/qualifications/as-a-level-gce/</a:t>
            </a:r>
            <a:r>
              <a:rPr lang="en-GB" altLang="zh-CN" sz="2200" dirty="0">
                <a:ea typeface="Arial Unicode MS" panose="020B0604020202020204" pitchFamily="34" charset="-128"/>
                <a:cs typeface="Arial Unicode MS" panose="020B0604020202020204" pitchFamily="34" charset="-128"/>
              </a:rPr>
              <a:t> </a:t>
            </a:r>
          </a:p>
          <a:p>
            <a:pPr marL="761981" lvl="2" indent="0">
              <a:buNone/>
            </a:pPr>
            <a:br>
              <a:rPr lang="en-GB" altLang="zh-CN" sz="2200" dirty="0">
                <a:ea typeface="Arial Unicode MS" panose="020B0604020202020204" pitchFamily="34" charset="-128"/>
                <a:cs typeface="Arial Unicode MS" panose="020B0604020202020204" pitchFamily="34" charset="-128"/>
              </a:rPr>
            </a:b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360683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CEEDDB-3AE3-4DFC-A6C9-A7914B3F60E2}"/>
              </a:ext>
            </a:extLst>
          </p:cNvPr>
          <p:cNvSpPr>
            <a:spLocks noGrp="1"/>
          </p:cNvSpPr>
          <p:nvPr>
            <p:ph type="title"/>
          </p:nvPr>
        </p:nvSpPr>
        <p:spPr/>
        <p:txBody>
          <a:bodyPr/>
          <a:lstStyle/>
          <a:p>
            <a:r>
              <a:rPr lang="nl-NL" altLang="nl-NL" sz="6000" dirty="0">
                <a:solidFill>
                  <a:schemeClr val="accent1"/>
                </a:solidFill>
              </a:rPr>
              <a:t>GCE: AS Levels</a:t>
            </a:r>
            <a:endParaRPr lang="nl-NL" dirty="0"/>
          </a:p>
        </p:txBody>
      </p:sp>
      <p:pic>
        <p:nvPicPr>
          <p:cNvPr id="7" name="Tijdelijke aanduiding voor inhoud 6" descr="Afbeelding met tekst, schermafbeelding, computer, binnen&#10;&#10;Automatisch gegenereerde beschrijving">
            <a:extLst>
              <a:ext uri="{FF2B5EF4-FFF2-40B4-BE49-F238E27FC236}">
                <a16:creationId xmlns:a16="http://schemas.microsoft.com/office/drawing/2014/main" id="{75BB65C5-A9EC-4BCF-AC23-4789BDB526FA}"/>
              </a:ext>
            </a:extLst>
          </p:cNvPr>
          <p:cNvPicPr>
            <a:picLocks noGrp="1" noChangeAspect="1"/>
          </p:cNvPicPr>
          <p:nvPr>
            <p:ph idx="1"/>
          </p:nvPr>
        </p:nvPicPr>
        <p:blipFill rotWithShape="1">
          <a:blip r:embed="rId2"/>
          <a:srcRect l="24762" t="5491" r="51552" b="10228"/>
          <a:stretch/>
        </p:blipFill>
        <p:spPr bwMode="auto">
          <a:xfrm>
            <a:off x="5610686" y="1417639"/>
            <a:ext cx="5255582" cy="5165722"/>
          </a:xfrm>
          <a:prstGeom prst="rect">
            <a:avLst/>
          </a:prstGeom>
          <a:ln>
            <a:noFill/>
          </a:ln>
          <a:extLst>
            <a:ext uri="{53640926-AAD7-44D8-BBD7-CCE9431645EC}">
              <a14:shadowObscured xmlns:a14="http://schemas.microsoft.com/office/drawing/2010/main"/>
            </a:ext>
          </a:extLst>
        </p:spPr>
      </p:pic>
      <p:sp>
        <p:nvSpPr>
          <p:cNvPr id="8" name="Tekstvak 7">
            <a:extLst>
              <a:ext uri="{FF2B5EF4-FFF2-40B4-BE49-F238E27FC236}">
                <a16:creationId xmlns:a16="http://schemas.microsoft.com/office/drawing/2014/main" id="{BF671EB4-BE82-414B-B31C-47557CB4E290}"/>
              </a:ext>
            </a:extLst>
          </p:cNvPr>
          <p:cNvSpPr txBox="1"/>
          <p:nvPr/>
        </p:nvSpPr>
        <p:spPr>
          <a:xfrm>
            <a:off x="834502" y="2219417"/>
            <a:ext cx="4527612" cy="1754326"/>
          </a:xfrm>
          <a:prstGeom prst="rect">
            <a:avLst/>
          </a:prstGeom>
          <a:noFill/>
        </p:spPr>
        <p:txBody>
          <a:bodyPr wrap="square" rtlCol="0">
            <a:spAutoFit/>
          </a:bodyPr>
          <a:lstStyle/>
          <a:p>
            <a:pPr marL="761981" lvl="2" indent="0">
              <a:buNone/>
            </a:pPr>
            <a:r>
              <a:rPr lang="en-GB" altLang="zh-CN" sz="1800" dirty="0">
                <a:ea typeface="Arial Unicode MS" panose="020B0604020202020204" pitchFamily="34" charset="-128"/>
                <a:cs typeface="Arial Unicode MS" panose="020B0604020202020204" pitchFamily="34" charset="-128"/>
              </a:rPr>
              <a:t>Chat question: </a:t>
            </a:r>
          </a:p>
          <a:p>
            <a:pPr marL="761981" lvl="2" indent="0">
              <a:buNone/>
            </a:pPr>
            <a:endParaRPr lang="en-GB" altLang="zh-CN" dirty="0">
              <a:ea typeface="Arial Unicode MS" panose="020B0604020202020204" pitchFamily="34" charset="-128"/>
              <a:cs typeface="Arial Unicode MS" panose="020B0604020202020204" pitchFamily="34" charset="-128"/>
            </a:endParaRPr>
          </a:p>
          <a:p>
            <a:pPr marL="761981" lvl="2" indent="0">
              <a:buNone/>
            </a:pPr>
            <a:r>
              <a:rPr lang="en-GB" altLang="zh-CN" sz="1800" dirty="0">
                <a:ea typeface="Arial Unicode MS" panose="020B0604020202020204" pitchFamily="34" charset="-128"/>
                <a:cs typeface="Arial Unicode MS" panose="020B0604020202020204" pitchFamily="34" charset="-128"/>
              </a:rPr>
              <a:t>What do you think about the subjects </a:t>
            </a:r>
            <a:r>
              <a:rPr lang="en-GB" altLang="zh-CN" sz="1800" i="1" dirty="0">
                <a:ea typeface="Arial Unicode MS" panose="020B0604020202020204" pitchFamily="34" charset="-128"/>
                <a:cs typeface="Arial Unicode MS" panose="020B0604020202020204" pitchFamily="34" charset="-128"/>
              </a:rPr>
              <a:t>English General Paper, Global Perspectives and Research, Thinking Skills and</a:t>
            </a:r>
            <a:r>
              <a:rPr lang="en-GB" altLang="zh-CN" sz="1800" dirty="0">
                <a:ea typeface="Arial Unicode MS" panose="020B0604020202020204" pitchFamily="34" charset="-128"/>
                <a:cs typeface="Arial Unicode MS" panose="020B0604020202020204" pitchFamily="34" charset="-128"/>
              </a:rPr>
              <a:t> </a:t>
            </a:r>
            <a:r>
              <a:rPr lang="en-GB" altLang="zh-CN" sz="1800" i="1" dirty="0">
                <a:ea typeface="Arial Unicode MS" panose="020B0604020202020204" pitchFamily="34" charset="-128"/>
                <a:cs typeface="Arial Unicode MS" panose="020B0604020202020204" pitchFamily="34" charset="-128"/>
              </a:rPr>
              <a:t>Physical Education</a:t>
            </a:r>
            <a:r>
              <a:rPr lang="en-GB" altLang="zh-CN" sz="1800" dirty="0">
                <a:ea typeface="Arial Unicode MS" panose="020B0604020202020204" pitchFamily="34" charset="-128"/>
                <a:cs typeface="Arial Unicode MS" panose="020B0604020202020204" pitchFamily="34" charset="-128"/>
              </a:rPr>
              <a:t>?</a:t>
            </a:r>
          </a:p>
        </p:txBody>
      </p:sp>
      <p:sp>
        <p:nvSpPr>
          <p:cNvPr id="9" name="Tekstvak 8">
            <a:extLst>
              <a:ext uri="{FF2B5EF4-FFF2-40B4-BE49-F238E27FC236}">
                <a16:creationId xmlns:a16="http://schemas.microsoft.com/office/drawing/2014/main" id="{521B5A88-8034-4E6C-9426-EF74E3DDC6BB}"/>
              </a:ext>
            </a:extLst>
          </p:cNvPr>
          <p:cNvSpPr txBox="1"/>
          <p:nvPr/>
        </p:nvSpPr>
        <p:spPr>
          <a:xfrm>
            <a:off x="8504807" y="4811697"/>
            <a:ext cx="2517997" cy="646331"/>
          </a:xfrm>
          <a:prstGeom prst="rect">
            <a:avLst/>
          </a:prstGeom>
          <a:noFill/>
        </p:spPr>
        <p:txBody>
          <a:bodyPr wrap="none" rtlCol="0">
            <a:spAutoFit/>
          </a:bodyPr>
          <a:lstStyle/>
          <a:p>
            <a:r>
              <a:rPr lang="nl-NL" dirty="0"/>
              <a:t>Cambridge </a:t>
            </a:r>
            <a:r>
              <a:rPr lang="nl-NL" dirty="0" err="1"/>
              <a:t>international</a:t>
            </a:r>
            <a:r>
              <a:rPr lang="nl-NL" dirty="0"/>
              <a:t> </a:t>
            </a:r>
          </a:p>
          <a:p>
            <a:r>
              <a:rPr lang="nl-NL" dirty="0"/>
              <a:t>AS and A levels</a:t>
            </a:r>
          </a:p>
        </p:txBody>
      </p:sp>
    </p:spTree>
    <p:extLst>
      <p:ext uri="{BB962C8B-B14F-4D97-AF65-F5344CB8AC3E}">
        <p14:creationId xmlns:p14="http://schemas.microsoft.com/office/powerpoint/2010/main" val="187342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14</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460383" cy="1435652"/>
          </a:xfrm>
        </p:spPr>
        <p:txBody>
          <a:bodyPr>
            <a:normAutofit fontScale="90000"/>
          </a:bodyPr>
          <a:lstStyle/>
          <a:p>
            <a:pPr algn="l"/>
            <a:r>
              <a:rPr lang="nl-NL" altLang="nl-NL" dirty="0">
                <a:solidFill>
                  <a:schemeClr val="accent1"/>
                </a:solidFill>
              </a:rPr>
              <a:t>GCE</a:t>
            </a:r>
            <a:br>
              <a:rPr lang="nl-NL" altLang="nl-NL" dirty="0">
                <a:solidFill>
                  <a:schemeClr val="accent1"/>
                </a:solidFill>
              </a:rPr>
            </a:br>
            <a:r>
              <a:rPr lang="nl-NL" altLang="nl-NL" dirty="0">
                <a:solidFill>
                  <a:schemeClr val="accent1"/>
                </a:solidFill>
              </a:rPr>
              <a:t>AS Level</a:t>
            </a:r>
            <a:endParaRPr lang="zh-CN" altLang="nl-NL" sz="3867" dirty="0">
              <a:ea typeface="宋体" panose="02010600030101010101" pitchFamily="2" charset="-122"/>
            </a:endParaRPr>
          </a:p>
        </p:txBody>
      </p:sp>
      <p:pic>
        <p:nvPicPr>
          <p:cNvPr id="5" name="Afbeelding 4">
            <a:extLst>
              <a:ext uri="{FF2B5EF4-FFF2-40B4-BE49-F238E27FC236}">
                <a16:creationId xmlns:a16="http://schemas.microsoft.com/office/drawing/2014/main" id="{B9B36600-1018-4971-B060-DD31660B0998}"/>
              </a:ext>
            </a:extLst>
          </p:cNvPr>
          <p:cNvPicPr>
            <a:picLocks noChangeAspect="1"/>
          </p:cNvPicPr>
          <p:nvPr/>
        </p:nvPicPr>
        <p:blipFill>
          <a:blip r:embed="rId2"/>
          <a:stretch>
            <a:fillRect/>
          </a:stretch>
        </p:blipFill>
        <p:spPr>
          <a:xfrm>
            <a:off x="3671158" y="267964"/>
            <a:ext cx="4849684" cy="6453512"/>
          </a:xfrm>
          <a:prstGeom prst="rect">
            <a:avLst/>
          </a:prstGeom>
        </p:spPr>
      </p:pic>
    </p:spTree>
    <p:extLst>
      <p:ext uri="{BB962C8B-B14F-4D97-AF65-F5344CB8AC3E}">
        <p14:creationId xmlns:p14="http://schemas.microsoft.com/office/powerpoint/2010/main" val="3013763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15</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2250832" y="697949"/>
            <a:ext cx="9331569" cy="1435652"/>
          </a:xfrm>
        </p:spPr>
        <p:txBody>
          <a:bodyPr>
            <a:noAutofit/>
          </a:bodyPr>
          <a:lstStyle/>
          <a:p>
            <a:pPr algn="l"/>
            <a:r>
              <a:rPr lang="nl-NL" altLang="nl-NL" sz="5067" dirty="0">
                <a:solidFill>
                  <a:schemeClr val="accent1"/>
                </a:solidFill>
              </a:rPr>
              <a:t>GCE: A levels</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a:bodyPr>
          <a:lstStyle/>
          <a:p>
            <a:pPr marL="761981" lvl="2" indent="0">
              <a:buNone/>
            </a:pPr>
            <a:r>
              <a:rPr lang="en-GB" altLang="zh-CN" sz="2400" b="1" dirty="0">
                <a:ea typeface="Arial Unicode MS" panose="020B0604020202020204" pitchFamily="34" charset="-128"/>
                <a:cs typeface="Arial Unicode MS" panose="020B0604020202020204" pitchFamily="34" charset="-128"/>
              </a:rPr>
              <a:t>GCE: General Certificate of Education (NQF Level 3)</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b="1" dirty="0">
                <a:ea typeface="Arial Unicode MS" panose="020B0604020202020204" pitchFamily="34" charset="-128"/>
                <a:cs typeface="Arial Unicode MS" panose="020B0604020202020204" pitchFamily="34" charset="-128"/>
              </a:rPr>
              <a:t>Advanced Level</a:t>
            </a:r>
            <a:r>
              <a:rPr lang="en-GB" altLang="zh-CN" sz="2400" dirty="0">
                <a:ea typeface="Arial Unicode MS" panose="020B0604020202020204" pitchFamily="34" charset="-128"/>
                <a:cs typeface="Arial Unicode MS" panose="020B0604020202020204" pitchFamily="34" charset="-128"/>
              </a:rPr>
              <a:t>: nominal duration 2 years</a:t>
            </a: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3 AL needed for access to HE</a:t>
            </a:r>
          </a:p>
          <a:p>
            <a:pPr marL="1142971" lvl="2" indent="-380990">
              <a:buFont typeface="Wingdings" panose="05000000000000000000" pitchFamily="2" charset="2"/>
              <a:buChar char="Ø"/>
            </a:pPr>
            <a:r>
              <a:rPr lang="en-GB" altLang="zh-CN" sz="2400" i="1" dirty="0">
                <a:ea typeface="Arial Unicode MS" panose="020B0604020202020204" pitchFamily="34" charset="-128"/>
                <a:cs typeface="Arial Unicode MS" panose="020B0604020202020204" pitchFamily="34" charset="-128"/>
              </a:rPr>
              <a:t>Grading</a:t>
            </a:r>
            <a:r>
              <a:rPr lang="en-GB" altLang="zh-CN" sz="2400" dirty="0">
                <a:ea typeface="Arial Unicode MS" panose="020B0604020202020204" pitchFamily="34" charset="-128"/>
                <a:cs typeface="Arial Unicode MS" panose="020B0604020202020204" pitchFamily="34" charset="-128"/>
              </a:rPr>
              <a:t>: </a:t>
            </a:r>
            <a:r>
              <a:rPr lang="en-GB" altLang="zh-CN" sz="2267" dirty="0">
                <a:ea typeface="Arial Unicode MS" panose="020B0604020202020204" pitchFamily="34" charset="-128"/>
                <a:cs typeface="Arial Unicode MS" panose="020B0604020202020204" pitchFamily="34" charset="-128"/>
              </a:rPr>
              <a:t>A*-E.  Grade inflation. </a:t>
            </a:r>
          </a:p>
          <a:p>
            <a:pPr marL="1142971" lvl="2" indent="-380990">
              <a:buFont typeface="Wingdings" panose="05000000000000000000" pitchFamily="2" charset="2"/>
              <a:buChar char="Ø"/>
            </a:pPr>
            <a:endParaRPr lang="en-GB" altLang="zh-CN" sz="2267"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267" dirty="0">
                <a:ea typeface="Arial Unicode MS" panose="020B0604020202020204" pitchFamily="34" charset="-128"/>
                <a:cs typeface="Arial Unicode MS" panose="020B0604020202020204" pitchFamily="34" charset="-128"/>
              </a:rPr>
              <a:t>In UK 1 A Level equals to 2 AS Levels.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52456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16</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905522" y="697949"/>
            <a:ext cx="10676879" cy="1435652"/>
          </a:xfrm>
        </p:spPr>
        <p:txBody>
          <a:bodyPr>
            <a:noAutofit/>
          </a:bodyPr>
          <a:lstStyle/>
          <a:p>
            <a:pPr algn="l"/>
            <a:r>
              <a:rPr lang="nl-NL" altLang="nl-NL" sz="5067" dirty="0">
                <a:solidFill>
                  <a:schemeClr val="accent1"/>
                </a:solidFill>
              </a:rPr>
              <a:t>File </a:t>
            </a:r>
            <a:r>
              <a:rPr lang="nl-NL" altLang="nl-NL" sz="5067" dirty="0" err="1">
                <a:solidFill>
                  <a:schemeClr val="accent1"/>
                </a:solidFill>
              </a:rPr>
              <a:t>requirements</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a:bodyPr>
          <a:lstStyle/>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Provisional results and final results </a:t>
            </a: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Statement from the school which subjects the student is following</a:t>
            </a: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When BTEC is studied, not always clear which qualification: ask Qualification Number (check in Ofqual)</a:t>
            </a: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Ask for the final certificates from the Examination Boards (GCSE+GCE/BTEC) </a:t>
            </a: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Provisional result slips available in August: </a:t>
            </a:r>
            <a:r>
              <a:rPr lang="en-GB" altLang="zh-CN" sz="1867" dirty="0">
                <a:ea typeface="Arial Unicode MS" panose="020B0604020202020204" pitchFamily="34" charset="-128"/>
                <a:cs typeface="Arial Unicode MS" panose="020B0604020202020204" pitchFamily="34" charset="-128"/>
                <a:hlinkClick r:id="rId2"/>
              </a:rPr>
              <a:t>https://www.gov.uk/government/publications/direction-issued-to-ofqual</a:t>
            </a:r>
            <a:r>
              <a:rPr lang="en-GB" altLang="zh-CN" sz="1867" dirty="0">
                <a:ea typeface="Arial Unicode MS" panose="020B0604020202020204" pitchFamily="34" charset="-128"/>
                <a:cs typeface="Arial Unicode MS" panose="020B0604020202020204" pitchFamily="34" charset="-128"/>
              </a:rPr>
              <a:t> </a:t>
            </a:r>
          </a:p>
          <a:p>
            <a:pPr marL="1752556" lvl="3" indent="-380990">
              <a:buFont typeface="Wingdings" panose="05000000000000000000" pitchFamily="2" charset="2"/>
              <a:buChar char="Ø"/>
            </a:pPr>
            <a:endParaRPr lang="en-GB" altLang="zh-CN" sz="1867"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Review of marking or appeal might change student’s results</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Final certificates from some Examination Boards available from half October. </a:t>
            </a:r>
          </a:p>
        </p:txBody>
      </p:sp>
    </p:spTree>
    <p:extLst>
      <p:ext uri="{BB962C8B-B14F-4D97-AF65-F5344CB8AC3E}">
        <p14:creationId xmlns:p14="http://schemas.microsoft.com/office/powerpoint/2010/main" val="2173243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17</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460383" cy="1435652"/>
          </a:xfrm>
        </p:spPr>
        <p:txBody>
          <a:bodyPr>
            <a:normAutofit fontScale="90000"/>
          </a:bodyPr>
          <a:lstStyle/>
          <a:p>
            <a:pPr algn="l"/>
            <a:r>
              <a:rPr lang="nl-NL" altLang="nl-NL" dirty="0">
                <a:solidFill>
                  <a:schemeClr val="accent1"/>
                </a:solidFill>
              </a:rPr>
              <a:t>GCE</a:t>
            </a:r>
            <a:br>
              <a:rPr lang="nl-NL" altLang="nl-NL" dirty="0">
                <a:solidFill>
                  <a:schemeClr val="accent1"/>
                </a:solidFill>
              </a:rPr>
            </a:br>
            <a:r>
              <a:rPr lang="nl-NL" altLang="nl-NL" dirty="0">
                <a:solidFill>
                  <a:schemeClr val="accent1"/>
                </a:solidFill>
              </a:rPr>
              <a:t>A Level</a:t>
            </a:r>
            <a:endParaRPr lang="zh-CN" altLang="nl-NL" sz="3867" dirty="0">
              <a:ea typeface="宋体" panose="02010600030101010101" pitchFamily="2" charset="-122"/>
            </a:endParaRPr>
          </a:p>
        </p:txBody>
      </p:sp>
      <p:pic>
        <p:nvPicPr>
          <p:cNvPr id="5" name="Afbeelding 4">
            <a:extLst>
              <a:ext uri="{FF2B5EF4-FFF2-40B4-BE49-F238E27FC236}">
                <a16:creationId xmlns:a16="http://schemas.microsoft.com/office/drawing/2014/main" id="{CD20426F-C6B8-4A8C-AAF4-3843FF1DA6C1}"/>
              </a:ext>
            </a:extLst>
          </p:cNvPr>
          <p:cNvPicPr>
            <a:picLocks noChangeAspect="1"/>
          </p:cNvPicPr>
          <p:nvPr/>
        </p:nvPicPr>
        <p:blipFill>
          <a:blip r:embed="rId2"/>
          <a:stretch>
            <a:fillRect/>
          </a:stretch>
        </p:blipFill>
        <p:spPr>
          <a:xfrm>
            <a:off x="3098417" y="229173"/>
            <a:ext cx="5967664" cy="6628827"/>
          </a:xfrm>
          <a:prstGeom prst="rect">
            <a:avLst/>
          </a:prstGeom>
        </p:spPr>
      </p:pic>
    </p:spTree>
    <p:extLst>
      <p:ext uri="{BB962C8B-B14F-4D97-AF65-F5344CB8AC3E}">
        <p14:creationId xmlns:p14="http://schemas.microsoft.com/office/powerpoint/2010/main" val="4058889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18</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err="1">
                <a:solidFill>
                  <a:schemeClr val="accent1"/>
                </a:solidFill>
              </a:rPr>
              <a:t>Verification</a:t>
            </a:r>
            <a:r>
              <a:rPr lang="nl-NL" altLang="nl-NL" sz="5067" dirty="0">
                <a:solidFill>
                  <a:schemeClr val="accent1"/>
                </a:solidFill>
              </a:rPr>
              <a:t> </a:t>
            </a:r>
            <a:r>
              <a:rPr lang="nl-NL" altLang="nl-NL" sz="5067" dirty="0" err="1">
                <a:solidFill>
                  <a:schemeClr val="accent1"/>
                </a:solidFill>
              </a:rPr>
              <a:t>with</a:t>
            </a:r>
            <a:r>
              <a:rPr lang="nl-NL" altLang="nl-NL" sz="5067" dirty="0">
                <a:solidFill>
                  <a:schemeClr val="accent1"/>
                </a:solidFill>
              </a:rPr>
              <a:t> CIE: CIE Direct</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a:bodyPr>
          <a:lstStyle/>
          <a:p>
            <a:pPr marL="228594" lvl="1" indent="0">
              <a:buNone/>
            </a:pPr>
            <a:endParaRPr lang="en-GB" sz="2933" dirty="0">
              <a:ea typeface="Arial Unicode MS" panose="020B0604020202020204" pitchFamily="34" charset="-128"/>
            </a:endParaRPr>
          </a:p>
          <a:p>
            <a:pPr marL="228594" lvl="1" indent="0">
              <a:buNone/>
            </a:pPr>
            <a:r>
              <a:rPr lang="en-US" sz="2400" dirty="0"/>
              <a:t>Database CIE Direct: https://direct.cie.org.uk/login_form?came_form=https://direct.cie.org.uk </a:t>
            </a:r>
          </a:p>
          <a:p>
            <a:pPr marL="228594" lvl="1" indent="0">
              <a:buNone/>
            </a:pPr>
            <a:endParaRPr lang="en-US" sz="2400" dirty="0"/>
          </a:p>
          <a:p>
            <a:pPr marL="228594" lvl="1" indent="0">
              <a:buNone/>
            </a:pPr>
            <a:r>
              <a:rPr lang="en-US" sz="2400" dirty="0"/>
              <a:t>Cambridge International Education verification database</a:t>
            </a:r>
          </a:p>
          <a:p>
            <a:pPr marL="228594" lvl="1" indent="0">
              <a:buNone/>
            </a:pPr>
            <a:endParaRPr lang="en-US" sz="2400" dirty="0"/>
          </a:p>
          <a:p>
            <a:pPr marL="228594" lvl="1" indent="0">
              <a:buNone/>
            </a:pPr>
            <a:r>
              <a:rPr lang="en-US" sz="2400" dirty="0"/>
              <a:t>Free registration via </a:t>
            </a:r>
            <a:r>
              <a:rPr lang="nl-NL" sz="2400" u="sng" dirty="0">
                <a:hlinkClick r:id="rId2"/>
              </a:rPr>
              <a:t>info@cie.org.uk</a:t>
            </a:r>
            <a:r>
              <a:rPr lang="nl-NL" sz="2400" dirty="0"/>
              <a:t>.</a:t>
            </a:r>
            <a:br>
              <a:rPr lang="nl-NL" dirty="0"/>
            </a:br>
            <a:endParaRPr lang="en-US" sz="2400" dirty="0"/>
          </a:p>
          <a:p>
            <a:pPr marL="0" indent="0">
              <a:buNone/>
            </a:pPr>
            <a:r>
              <a:rPr lang="en-US" sz="2400" dirty="0">
                <a:solidFill>
                  <a:srgbClr val="454995"/>
                </a:solidFill>
              </a:rPr>
              <a:t>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761981" lvl="2" indent="0">
              <a:buNone/>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73891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C8EE9-0A25-4EA0-BFA3-E0FA1033AE7B}"/>
              </a:ext>
            </a:extLst>
          </p:cNvPr>
          <p:cNvSpPr>
            <a:spLocks noGrp="1"/>
          </p:cNvSpPr>
          <p:nvPr>
            <p:ph type="ctrTitle"/>
          </p:nvPr>
        </p:nvSpPr>
        <p:spPr/>
        <p:txBody>
          <a:bodyPr>
            <a:normAutofit fontScale="90000"/>
          </a:bodyPr>
          <a:lstStyle/>
          <a:p>
            <a:r>
              <a:rPr lang="nl-NL" altLang="nl-NL" sz="4700" dirty="0">
                <a:solidFill>
                  <a:schemeClr val="accent1"/>
                </a:solidFill>
              </a:rPr>
              <a:t>Business </a:t>
            </a:r>
            <a:r>
              <a:rPr lang="nl-NL" altLang="nl-NL" sz="4700" dirty="0" err="1">
                <a:solidFill>
                  <a:schemeClr val="accent1"/>
                </a:solidFill>
              </a:rPr>
              <a:t>and</a:t>
            </a:r>
            <a:r>
              <a:rPr lang="nl-NL" altLang="nl-NL" sz="4700" dirty="0">
                <a:solidFill>
                  <a:schemeClr val="accent1"/>
                </a:solidFill>
              </a:rPr>
              <a:t> Technology </a:t>
            </a:r>
            <a:r>
              <a:rPr lang="nl-NL" altLang="nl-NL" sz="4700" dirty="0" err="1">
                <a:solidFill>
                  <a:schemeClr val="accent1"/>
                </a:solidFill>
              </a:rPr>
              <a:t>Education</a:t>
            </a:r>
            <a:r>
              <a:rPr lang="nl-NL" altLang="nl-NL" sz="4700" dirty="0">
                <a:solidFill>
                  <a:schemeClr val="accent1"/>
                </a:solidFill>
              </a:rPr>
              <a:t> Council </a:t>
            </a:r>
            <a:br>
              <a:rPr lang="nl-NL" altLang="nl-NL" sz="6000" dirty="0">
                <a:solidFill>
                  <a:schemeClr val="accent1"/>
                </a:solidFill>
              </a:rPr>
            </a:br>
            <a:r>
              <a:rPr lang="nl-NL" altLang="nl-NL" sz="6000" dirty="0" err="1">
                <a:solidFill>
                  <a:schemeClr val="accent1"/>
                </a:solidFill>
              </a:rPr>
              <a:t>BTECs</a:t>
            </a:r>
            <a:r>
              <a:rPr lang="nl-NL" altLang="nl-NL" sz="6000" dirty="0">
                <a:solidFill>
                  <a:schemeClr val="accent1"/>
                </a:solidFill>
              </a:rPr>
              <a:t> Level 3</a:t>
            </a:r>
            <a:endParaRPr lang="nl-NL" dirty="0"/>
          </a:p>
        </p:txBody>
      </p:sp>
      <p:sp>
        <p:nvSpPr>
          <p:cNvPr id="3" name="Ondertitel 2">
            <a:extLst>
              <a:ext uri="{FF2B5EF4-FFF2-40B4-BE49-F238E27FC236}">
                <a16:creationId xmlns:a16="http://schemas.microsoft.com/office/drawing/2014/main" id="{FC89AF34-FDEA-46D4-A928-B6C8932662F8}"/>
              </a:ext>
            </a:extLst>
          </p:cNvPr>
          <p:cNvSpPr>
            <a:spLocks noGrp="1"/>
          </p:cNvSpPr>
          <p:nvPr>
            <p:ph type="subTitle" idx="1"/>
          </p:nvPr>
        </p:nvSpPr>
        <p:spPr/>
        <p:txBody>
          <a:bodyPr>
            <a:normAutofit/>
          </a:bodyPr>
          <a:lstStyle/>
          <a:p>
            <a:r>
              <a:rPr lang="nl-NL" dirty="0" err="1">
                <a:solidFill>
                  <a:schemeClr val="tx1"/>
                </a:solidFill>
              </a:rPr>
              <a:t>Secondary</a:t>
            </a:r>
            <a:r>
              <a:rPr lang="nl-NL" dirty="0">
                <a:solidFill>
                  <a:schemeClr val="tx1"/>
                </a:solidFill>
              </a:rPr>
              <a:t> </a:t>
            </a:r>
            <a:r>
              <a:rPr lang="nl-NL" dirty="0" err="1">
                <a:solidFill>
                  <a:schemeClr val="tx1"/>
                </a:solidFill>
              </a:rPr>
              <a:t>vocational</a:t>
            </a:r>
            <a:r>
              <a:rPr lang="nl-NL" dirty="0">
                <a:solidFill>
                  <a:schemeClr val="tx1"/>
                </a:solidFill>
              </a:rPr>
              <a:t> </a:t>
            </a:r>
            <a:r>
              <a:rPr lang="nl-NL" dirty="0" err="1">
                <a:solidFill>
                  <a:schemeClr val="tx1"/>
                </a:solidFill>
              </a:rPr>
              <a:t>education</a:t>
            </a:r>
            <a:endParaRPr lang="nl-NL" dirty="0">
              <a:solidFill>
                <a:schemeClr val="tx1"/>
              </a:solidFill>
            </a:endParaRPr>
          </a:p>
        </p:txBody>
      </p:sp>
    </p:spTree>
    <p:extLst>
      <p:ext uri="{BB962C8B-B14F-4D97-AF65-F5344CB8AC3E}">
        <p14:creationId xmlns:p14="http://schemas.microsoft.com/office/powerpoint/2010/main" val="3281467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a:xfrm>
            <a:off x="9906000" y="6538914"/>
            <a:ext cx="457200" cy="252412"/>
          </a:xfrm>
          <a:prstGeom prst="rect">
            <a:avLst/>
          </a:prstGeom>
        </p:spPr>
        <p:txBody>
          <a:bodyPr/>
          <a:lstStyle/>
          <a:p>
            <a:pPr defTabSz="609585"/>
            <a:fld id="{3311F47E-441B-43B9-B1AA-58088974515B}" type="slidenum">
              <a:rPr lang="nl-NL" altLang="nl-NL">
                <a:solidFill>
                  <a:prstClr val="black">
                    <a:tint val="75000"/>
                  </a:prstClr>
                </a:solidFill>
                <a:latin typeface="Calibri"/>
              </a:rPr>
              <a:pPr defTabSz="609585"/>
              <a:t>2</a:t>
            </a:fld>
            <a:endParaRPr lang="nl-NL" altLang="nl-NL">
              <a:solidFill>
                <a:prstClr val="black">
                  <a:tint val="75000"/>
                </a:prstClr>
              </a:solidFill>
              <a:latin typeface="Calibri"/>
            </a:endParaRPr>
          </a:p>
        </p:txBody>
      </p:sp>
      <p:sp>
        <p:nvSpPr>
          <p:cNvPr id="62466" name="Rectangle 2"/>
          <p:cNvSpPr>
            <a:spLocks noGrp="1" noChangeArrowheads="1"/>
          </p:cNvSpPr>
          <p:nvPr>
            <p:ph type="title"/>
          </p:nvPr>
        </p:nvSpPr>
        <p:spPr>
          <a:xfrm>
            <a:off x="583096" y="870859"/>
            <a:ext cx="10592904" cy="831661"/>
          </a:xfrm>
        </p:spPr>
        <p:txBody>
          <a:bodyPr>
            <a:normAutofit fontScale="90000"/>
          </a:bodyPr>
          <a:lstStyle/>
          <a:p>
            <a:r>
              <a:rPr lang="nl-NL" altLang="nl-NL" dirty="0">
                <a:solidFill>
                  <a:schemeClr val="accent1"/>
                </a:solidFill>
              </a:rPr>
              <a:t>	Content</a:t>
            </a:r>
          </a:p>
        </p:txBody>
      </p:sp>
      <p:sp>
        <p:nvSpPr>
          <p:cNvPr id="62467" name="Rectangle 3"/>
          <p:cNvSpPr>
            <a:spLocks noGrp="1" noChangeArrowheads="1"/>
          </p:cNvSpPr>
          <p:nvPr>
            <p:ph type="body" idx="1"/>
          </p:nvPr>
        </p:nvSpPr>
        <p:spPr>
          <a:xfrm>
            <a:off x="1007165" y="1916832"/>
            <a:ext cx="8898835" cy="4407768"/>
          </a:xfrm>
        </p:spPr>
        <p:txBody>
          <a:bodyPr>
            <a:normAutofit/>
          </a:bodyPr>
          <a:lstStyle/>
          <a:p>
            <a:pPr>
              <a:buFont typeface="Wingdings" panose="05000000000000000000" pitchFamily="2" charset="2"/>
              <a:buChar char="Ø"/>
            </a:pPr>
            <a:r>
              <a:rPr lang="nl-NL" altLang="nl-NL" sz="2400" dirty="0" err="1"/>
              <a:t>Overview</a:t>
            </a:r>
            <a:r>
              <a:rPr lang="nl-NL" altLang="nl-NL" sz="2400" dirty="0"/>
              <a:t> British </a:t>
            </a:r>
            <a:r>
              <a:rPr lang="nl-NL" altLang="nl-NL" sz="2400" dirty="0" err="1"/>
              <a:t>education</a:t>
            </a:r>
            <a:r>
              <a:rPr lang="nl-NL" altLang="nl-NL" sz="2400" dirty="0"/>
              <a:t> system + </a:t>
            </a:r>
            <a:r>
              <a:rPr lang="nl-NL" altLang="zh-CN" sz="2400" i="1" dirty="0">
                <a:ea typeface="宋体" panose="02010600030101010101" pitchFamily="2" charset="-122"/>
              </a:rPr>
              <a:t>National </a:t>
            </a:r>
            <a:r>
              <a:rPr lang="nl-NL" altLang="zh-CN" sz="2400" i="1" dirty="0" err="1">
                <a:ea typeface="宋体" panose="02010600030101010101" pitchFamily="2" charset="-122"/>
              </a:rPr>
              <a:t>Qualification</a:t>
            </a:r>
            <a:r>
              <a:rPr lang="nl-NL" altLang="zh-CN" sz="2400" i="1" dirty="0">
                <a:ea typeface="宋体" panose="02010600030101010101" pitchFamily="2" charset="-122"/>
              </a:rPr>
              <a:t> Framework </a:t>
            </a:r>
            <a:r>
              <a:rPr lang="nl-NL" altLang="zh-CN" sz="2400" dirty="0">
                <a:ea typeface="宋体" panose="02010600030101010101" pitchFamily="2" charset="-122"/>
              </a:rPr>
              <a:t>(NQF)</a:t>
            </a:r>
          </a:p>
          <a:p>
            <a:pPr marL="0" indent="0">
              <a:buNone/>
            </a:pPr>
            <a:r>
              <a:rPr lang="nl-NL" altLang="ko-KR" sz="2400" dirty="0">
                <a:ea typeface="宋体" panose="02010600030101010101" pitchFamily="2" charset="-122"/>
              </a:rPr>
              <a:t>       </a:t>
            </a:r>
            <a:endParaRPr lang="nl-NL" altLang="nl-NL" sz="2400" dirty="0"/>
          </a:p>
          <a:p>
            <a:pPr>
              <a:buFont typeface="Wingdings" panose="05000000000000000000" pitchFamily="2" charset="2"/>
              <a:buChar char="Ø"/>
            </a:pPr>
            <a:r>
              <a:rPr lang="nl-NL" altLang="nl-NL" sz="2400" dirty="0" err="1"/>
              <a:t>Secondary</a:t>
            </a:r>
            <a:r>
              <a:rPr lang="nl-NL" altLang="nl-NL" sz="2400" dirty="0"/>
              <a:t> </a:t>
            </a:r>
            <a:r>
              <a:rPr lang="nl-NL" altLang="nl-NL" sz="2400" dirty="0" err="1"/>
              <a:t>education</a:t>
            </a:r>
            <a:r>
              <a:rPr lang="nl-NL" altLang="nl-NL" sz="2400" dirty="0"/>
              <a:t>: GCSE en GCE AS en A Levels en </a:t>
            </a:r>
            <a:r>
              <a:rPr lang="nl-NL" altLang="nl-NL" sz="2400" dirty="0" err="1"/>
              <a:t>BTECs</a:t>
            </a:r>
            <a:endParaRPr lang="nl-NL" altLang="nl-NL" sz="2400" dirty="0"/>
          </a:p>
          <a:p>
            <a:pPr>
              <a:buFont typeface="Wingdings" panose="05000000000000000000" pitchFamily="2" charset="2"/>
              <a:buChar char="Ø"/>
            </a:pPr>
            <a:endParaRPr lang="nl-NL" altLang="nl-NL" sz="2400" dirty="0"/>
          </a:p>
          <a:p>
            <a:pPr>
              <a:buFont typeface="Wingdings" panose="05000000000000000000" pitchFamily="2" charset="2"/>
              <a:buChar char="Ø"/>
            </a:pPr>
            <a:r>
              <a:rPr lang="nl-NL" altLang="nl-NL" sz="2400" dirty="0"/>
              <a:t>Access </a:t>
            </a:r>
            <a:r>
              <a:rPr lang="nl-NL" altLang="nl-NL" sz="2400" dirty="0" err="1"/>
              <a:t>to</a:t>
            </a:r>
            <a:r>
              <a:rPr lang="nl-NL" altLang="nl-NL" sz="2400" dirty="0"/>
              <a:t> </a:t>
            </a:r>
            <a:r>
              <a:rPr lang="nl-NL" altLang="nl-NL" sz="2400" dirty="0" err="1"/>
              <a:t>higher</a:t>
            </a:r>
            <a:r>
              <a:rPr lang="nl-NL" altLang="nl-NL" sz="2400" dirty="0"/>
              <a:t> </a:t>
            </a:r>
            <a:r>
              <a:rPr lang="nl-NL" altLang="nl-NL" sz="2400" dirty="0" err="1"/>
              <a:t>education</a:t>
            </a:r>
            <a:r>
              <a:rPr lang="nl-NL" altLang="nl-NL" sz="2400" dirty="0"/>
              <a:t> </a:t>
            </a:r>
          </a:p>
          <a:p>
            <a:pPr>
              <a:buFont typeface="Wingdings" panose="05000000000000000000" pitchFamily="2" charset="2"/>
              <a:buChar char="Ø"/>
            </a:pPr>
            <a:endParaRPr lang="nl-NL" altLang="nl-NL" sz="2400" dirty="0"/>
          </a:p>
          <a:p>
            <a:pPr>
              <a:buFont typeface="Wingdings" panose="05000000000000000000" pitchFamily="2" charset="2"/>
              <a:buChar char="Ø"/>
            </a:pPr>
            <a:r>
              <a:rPr lang="nl-NL" altLang="nl-NL" sz="2400" dirty="0" err="1"/>
              <a:t>Higher</a:t>
            </a:r>
            <a:r>
              <a:rPr lang="nl-NL" altLang="nl-NL" sz="2400" dirty="0"/>
              <a:t> </a:t>
            </a:r>
            <a:r>
              <a:rPr lang="nl-NL" altLang="nl-NL" sz="2400" dirty="0" err="1"/>
              <a:t>education</a:t>
            </a:r>
            <a:r>
              <a:rPr lang="nl-NL" altLang="nl-NL" sz="2400" dirty="0"/>
              <a:t>: non-</a:t>
            </a:r>
            <a:r>
              <a:rPr lang="nl-NL" altLang="nl-NL" sz="2400" dirty="0" err="1"/>
              <a:t>degree</a:t>
            </a:r>
            <a:r>
              <a:rPr lang="nl-NL" altLang="nl-NL" sz="2400" dirty="0"/>
              <a:t> and </a:t>
            </a:r>
            <a:r>
              <a:rPr lang="nl-NL" altLang="nl-NL" sz="2400" dirty="0" err="1"/>
              <a:t>degree</a:t>
            </a:r>
            <a:r>
              <a:rPr lang="nl-NL" altLang="nl-NL" sz="2400" dirty="0"/>
              <a:t> </a:t>
            </a:r>
            <a:r>
              <a:rPr lang="nl-NL" altLang="nl-NL" sz="2400" dirty="0" err="1"/>
              <a:t>education</a:t>
            </a:r>
            <a:endParaRPr lang="nl-NL" altLang="nl-NL" sz="2400" dirty="0"/>
          </a:p>
          <a:p>
            <a:pPr>
              <a:buFont typeface="Wingdings" panose="05000000000000000000" pitchFamily="2" charset="2"/>
              <a:buChar char="Ø"/>
            </a:pPr>
            <a:endParaRPr lang="nl-NL" altLang="nl-NL" sz="2400" dirty="0"/>
          </a:p>
          <a:p>
            <a:pPr>
              <a:buFont typeface="Wingdings" panose="05000000000000000000" pitchFamily="2" charset="2"/>
              <a:buChar char="Ø"/>
            </a:pPr>
            <a:r>
              <a:rPr lang="nl-NL" altLang="nl-NL" sz="2400" dirty="0" err="1"/>
              <a:t>Questions</a:t>
            </a:r>
            <a:r>
              <a:rPr lang="nl-NL" altLang="nl-NL" sz="2400" dirty="0"/>
              <a:t> of the </a:t>
            </a:r>
            <a:r>
              <a:rPr lang="nl-NL" altLang="nl-NL" sz="2400" dirty="0" err="1"/>
              <a:t>participants</a:t>
            </a:r>
            <a:endParaRPr lang="nl-NL" altLang="nl-NL" sz="2400" dirty="0"/>
          </a:p>
          <a:p>
            <a:pPr>
              <a:buFont typeface="Wingdings" panose="05000000000000000000" pitchFamily="2" charset="2"/>
              <a:buChar char="Ø"/>
            </a:pPr>
            <a:endParaRPr lang="nl-NL" altLang="nl-NL" sz="2400" dirty="0"/>
          </a:p>
        </p:txBody>
      </p:sp>
    </p:spTree>
    <p:extLst>
      <p:ext uri="{BB962C8B-B14F-4D97-AF65-F5344CB8AC3E}">
        <p14:creationId xmlns:p14="http://schemas.microsoft.com/office/powerpoint/2010/main" val="299110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20</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868035"/>
          </a:xfrm>
        </p:spPr>
        <p:txBody>
          <a:bodyPr>
            <a:noAutofit/>
          </a:bodyPr>
          <a:lstStyle/>
          <a:p>
            <a:pPr algn="l"/>
            <a:r>
              <a:rPr lang="nl-NL" altLang="nl-NL" sz="5067" dirty="0">
                <a:solidFill>
                  <a:schemeClr val="accent1"/>
                </a:solidFill>
              </a:rPr>
              <a:t>BTEC (</a:t>
            </a:r>
            <a:r>
              <a:rPr lang="nl-NL" altLang="nl-NL" sz="5067" dirty="0" err="1">
                <a:solidFill>
                  <a:schemeClr val="accent1"/>
                </a:solidFill>
              </a:rPr>
              <a:t>secondary</a:t>
            </a:r>
            <a:r>
              <a:rPr lang="nl-NL" altLang="nl-NL" sz="5067" dirty="0">
                <a:solidFill>
                  <a:schemeClr val="accent1"/>
                </a:solidFill>
              </a:rPr>
              <a:t> </a:t>
            </a:r>
            <a:r>
              <a:rPr lang="nl-NL" altLang="nl-NL" sz="5067" dirty="0" err="1">
                <a:solidFill>
                  <a:schemeClr val="accent1"/>
                </a:solidFill>
              </a:rPr>
              <a:t>vocational</a:t>
            </a:r>
            <a:r>
              <a:rPr lang="nl-NL" altLang="nl-NL" sz="5067" dirty="0">
                <a:solidFill>
                  <a:schemeClr val="accent1"/>
                </a:solidFill>
              </a:rPr>
              <a:t>)</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a:bodyPr>
          <a:lstStyle/>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761981" lvl="2" indent="0">
              <a:buNone/>
            </a:pPr>
            <a:endParaRPr lang="en-GB" altLang="zh-CN" sz="2400" dirty="0">
              <a:ea typeface="Arial Unicode MS" panose="020B0604020202020204" pitchFamily="34" charset="-128"/>
              <a:cs typeface="Arial Unicode MS" panose="020B0604020202020204" pitchFamily="34" charset="-128"/>
            </a:endParaRPr>
          </a:p>
        </p:txBody>
      </p:sp>
      <p:graphicFrame>
        <p:nvGraphicFramePr>
          <p:cNvPr id="2" name="Tabel 1">
            <a:extLst>
              <a:ext uri="{FF2B5EF4-FFF2-40B4-BE49-F238E27FC236}">
                <a16:creationId xmlns:a16="http://schemas.microsoft.com/office/drawing/2014/main" id="{4F1004ED-FA8F-4BA6-B85B-4F1174F3DD6C}"/>
              </a:ext>
            </a:extLst>
          </p:cNvPr>
          <p:cNvGraphicFramePr>
            <a:graphicFrameLocks noGrp="1"/>
          </p:cNvGraphicFramePr>
          <p:nvPr>
            <p:extLst>
              <p:ext uri="{D42A27DB-BD31-4B8C-83A1-F6EECF244321}">
                <p14:modId xmlns:p14="http://schemas.microsoft.com/office/powerpoint/2010/main" val="1921324599"/>
              </p:ext>
            </p:extLst>
          </p:nvPr>
        </p:nvGraphicFramePr>
        <p:xfrm>
          <a:off x="1463041" y="1600201"/>
          <a:ext cx="8543780" cy="4000438"/>
        </p:xfrm>
        <a:graphic>
          <a:graphicData uri="http://schemas.openxmlformats.org/drawingml/2006/table">
            <a:tbl>
              <a:tblPr firstRow="1" firstCol="1" bandRow="1">
                <a:tableStyleId>{5C22544A-7EE6-4342-B048-85BDC9FD1C3A}</a:tableStyleId>
              </a:tblPr>
              <a:tblGrid>
                <a:gridCol w="3562845">
                  <a:extLst>
                    <a:ext uri="{9D8B030D-6E8A-4147-A177-3AD203B41FA5}">
                      <a16:colId xmlns:a16="http://schemas.microsoft.com/office/drawing/2014/main" val="924862687"/>
                    </a:ext>
                  </a:extLst>
                </a:gridCol>
                <a:gridCol w="1825775">
                  <a:extLst>
                    <a:ext uri="{9D8B030D-6E8A-4147-A177-3AD203B41FA5}">
                      <a16:colId xmlns:a16="http://schemas.microsoft.com/office/drawing/2014/main" val="3443955185"/>
                    </a:ext>
                  </a:extLst>
                </a:gridCol>
                <a:gridCol w="1731892">
                  <a:extLst>
                    <a:ext uri="{9D8B030D-6E8A-4147-A177-3AD203B41FA5}">
                      <a16:colId xmlns:a16="http://schemas.microsoft.com/office/drawing/2014/main" val="3981033161"/>
                    </a:ext>
                  </a:extLst>
                </a:gridCol>
                <a:gridCol w="1423268">
                  <a:extLst>
                    <a:ext uri="{9D8B030D-6E8A-4147-A177-3AD203B41FA5}">
                      <a16:colId xmlns:a16="http://schemas.microsoft.com/office/drawing/2014/main" val="817179183"/>
                    </a:ext>
                  </a:extLst>
                </a:gridCol>
              </a:tblGrid>
              <a:tr h="346973">
                <a:tc>
                  <a:txBody>
                    <a:bodyPr/>
                    <a:lstStyle/>
                    <a:p>
                      <a:pPr>
                        <a:lnSpc>
                          <a:spcPct val="107000"/>
                        </a:lnSpc>
                        <a:spcAft>
                          <a:spcPts val="0"/>
                        </a:spcAft>
                      </a:pPr>
                      <a:r>
                        <a:rPr lang="en-GB" sz="1100" kern="1800">
                          <a:effectLst/>
                        </a:rPr>
                        <a:t>BTEC Nationals Level 3</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dirty="0">
                          <a:effectLst/>
                        </a:rPr>
                        <a:t>Credits</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dirty="0">
                          <a:effectLst/>
                        </a:rPr>
                        <a:t>Duration</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dirty="0">
                          <a:effectLst/>
                        </a:rPr>
                        <a:t>British equivalent</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extLst>
                  <a:ext uri="{0D108BD9-81ED-4DB2-BD59-A6C34878D82A}">
                    <a16:rowId xmlns:a16="http://schemas.microsoft.com/office/drawing/2014/main" val="1678204935"/>
                  </a:ext>
                </a:extLst>
              </a:tr>
              <a:tr h="524993">
                <a:tc>
                  <a:txBody>
                    <a:bodyPr/>
                    <a:lstStyle/>
                    <a:p>
                      <a:pPr>
                        <a:lnSpc>
                          <a:spcPct val="107000"/>
                        </a:lnSpc>
                        <a:spcAft>
                          <a:spcPts val="0"/>
                        </a:spcAft>
                      </a:pPr>
                      <a:r>
                        <a:rPr lang="en-GB" sz="1100" kern="1800">
                          <a:effectLst/>
                        </a:rPr>
                        <a:t>Certificate</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30 (180 GLH*/300 TQT)</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dirty="0">
                          <a:effectLst/>
                        </a:rPr>
                        <a:t>0,5 year (4  months)</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dirty="0">
                          <a:effectLst/>
                        </a:rPr>
                        <a:t>1 AS (A-E)</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extLst>
                  <a:ext uri="{0D108BD9-81ED-4DB2-BD59-A6C34878D82A}">
                    <a16:rowId xmlns:a16="http://schemas.microsoft.com/office/drawing/2014/main" val="3262931651"/>
                  </a:ext>
                </a:extLst>
              </a:tr>
              <a:tr h="524993">
                <a:tc>
                  <a:txBody>
                    <a:bodyPr/>
                    <a:lstStyle/>
                    <a:p>
                      <a:pPr>
                        <a:lnSpc>
                          <a:spcPct val="107000"/>
                        </a:lnSpc>
                        <a:spcAft>
                          <a:spcPts val="0"/>
                        </a:spcAft>
                      </a:pPr>
                      <a:r>
                        <a:rPr lang="en-GB" sz="1100" kern="1800">
                          <a:effectLst/>
                        </a:rPr>
                        <a:t>Subsidiary Diploma</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dirty="0">
                          <a:effectLst/>
                        </a:rPr>
                        <a:t>60 (360 GLH/600 TQT) 6 units </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dirty="0">
                          <a:effectLst/>
                        </a:rPr>
                        <a:t>0,5-1 year (8 months)</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1 AL (A*-E)</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extLst>
                  <a:ext uri="{0D108BD9-81ED-4DB2-BD59-A6C34878D82A}">
                    <a16:rowId xmlns:a16="http://schemas.microsoft.com/office/drawing/2014/main" val="3858052859"/>
                  </a:ext>
                </a:extLst>
              </a:tr>
              <a:tr h="346973">
                <a:tc>
                  <a:txBody>
                    <a:bodyPr/>
                    <a:lstStyle/>
                    <a:p>
                      <a:pPr>
                        <a:lnSpc>
                          <a:spcPct val="107000"/>
                        </a:lnSpc>
                        <a:spcAft>
                          <a:spcPts val="0"/>
                        </a:spcAft>
                      </a:pPr>
                      <a:r>
                        <a:rPr lang="en-GB" sz="1100" kern="1800">
                          <a:effectLst/>
                        </a:rPr>
                        <a:t>90-credit Diploma</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90 (540 GLH/900 TQT)</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dirty="0">
                          <a:effectLst/>
                        </a:rPr>
                        <a:t>0,5-1 year (12 months)</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1.5 AL</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extLst>
                  <a:ext uri="{0D108BD9-81ED-4DB2-BD59-A6C34878D82A}">
                    <a16:rowId xmlns:a16="http://schemas.microsoft.com/office/drawing/2014/main" val="3228308953"/>
                  </a:ext>
                </a:extLst>
              </a:tr>
              <a:tr h="524993">
                <a:tc>
                  <a:txBody>
                    <a:bodyPr/>
                    <a:lstStyle/>
                    <a:p>
                      <a:pPr>
                        <a:lnSpc>
                          <a:spcPct val="107000"/>
                        </a:lnSpc>
                        <a:spcAft>
                          <a:spcPts val="0"/>
                        </a:spcAft>
                      </a:pPr>
                      <a:r>
                        <a:rPr lang="en-GB" sz="1100" kern="1800">
                          <a:effectLst/>
                        </a:rPr>
                        <a:t>Diploma</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120 (720 GLH/ 1200 TQT), 12 units </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dirty="0">
                          <a:effectLst/>
                        </a:rPr>
                        <a:t>1-2 year  (18 months)</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2 AL</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extLst>
                  <a:ext uri="{0D108BD9-81ED-4DB2-BD59-A6C34878D82A}">
                    <a16:rowId xmlns:a16="http://schemas.microsoft.com/office/drawing/2014/main" val="1865169955"/>
                  </a:ext>
                </a:extLst>
              </a:tr>
              <a:tr h="881035">
                <a:tc>
                  <a:txBody>
                    <a:bodyPr/>
                    <a:lstStyle/>
                    <a:p>
                      <a:pPr>
                        <a:lnSpc>
                          <a:spcPct val="107000"/>
                        </a:lnSpc>
                        <a:spcAft>
                          <a:spcPts val="0"/>
                        </a:spcAft>
                      </a:pPr>
                      <a:r>
                        <a:rPr lang="en-GB" sz="1100" kern="1800">
                          <a:effectLst/>
                        </a:rPr>
                        <a:t>Extended Diploma</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180 (1080 GLH/1800 TQT), 18 units</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nl-NL" sz="1100" kern="1800" dirty="0">
                          <a:effectLst/>
                        </a:rPr>
                        <a:t>2 </a:t>
                      </a:r>
                      <a:r>
                        <a:rPr lang="nl-NL" sz="1100" kern="1800" dirty="0" err="1">
                          <a:effectLst/>
                        </a:rPr>
                        <a:t>year</a:t>
                      </a:r>
                      <a:r>
                        <a:rPr lang="nl-NL" sz="1100" kern="1800" dirty="0">
                          <a:effectLst/>
                        </a:rPr>
                        <a:t> (24 </a:t>
                      </a:r>
                      <a:r>
                        <a:rPr lang="nl-NL" sz="1100" kern="1800" dirty="0" err="1">
                          <a:effectLst/>
                        </a:rPr>
                        <a:t>months</a:t>
                      </a:r>
                      <a:r>
                        <a:rPr lang="nl-NL" sz="1100" kern="1800" dirty="0">
                          <a:effectLst/>
                        </a:rPr>
                        <a:t>), 1 </a:t>
                      </a:r>
                      <a:r>
                        <a:rPr lang="nl-NL" sz="1100" kern="1800" dirty="0" err="1">
                          <a:effectLst/>
                        </a:rPr>
                        <a:t>year</a:t>
                      </a:r>
                      <a:r>
                        <a:rPr lang="nl-NL" sz="1100" kern="1800" dirty="0">
                          <a:effectLst/>
                        </a:rPr>
                        <a:t> </a:t>
                      </a:r>
                      <a:r>
                        <a:rPr lang="nl-NL" sz="1100" kern="1800" dirty="0" err="1">
                          <a:effectLst/>
                        </a:rPr>
                        <a:t>after</a:t>
                      </a:r>
                      <a:r>
                        <a:rPr lang="nl-NL" sz="1100" kern="1800" dirty="0">
                          <a:effectLst/>
                        </a:rPr>
                        <a:t> 90-credit Diploma</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dirty="0">
                          <a:effectLst/>
                        </a:rPr>
                        <a:t>3 AL</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extLst>
                  <a:ext uri="{0D108BD9-81ED-4DB2-BD59-A6C34878D82A}">
                    <a16:rowId xmlns:a16="http://schemas.microsoft.com/office/drawing/2014/main" val="3421602439"/>
                  </a:ext>
                </a:extLst>
              </a:tr>
              <a:tr h="425239">
                <a:tc>
                  <a:txBody>
                    <a:bodyPr/>
                    <a:lstStyle/>
                    <a:p>
                      <a:pPr>
                        <a:lnSpc>
                          <a:spcPct val="107000"/>
                        </a:lnSpc>
                        <a:spcAft>
                          <a:spcPts val="0"/>
                        </a:spcAft>
                      </a:pPr>
                      <a:r>
                        <a:rPr lang="en-GB" sz="1100" kern="1800" dirty="0">
                          <a:effectLst/>
                        </a:rPr>
                        <a:t>Compare: GCSE’s</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120 GLH</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 </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2700" kern="1800" dirty="0">
                          <a:effectLst/>
                        </a:rPr>
                        <a:t> </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extLst>
                  <a:ext uri="{0D108BD9-81ED-4DB2-BD59-A6C34878D82A}">
                    <a16:rowId xmlns:a16="http://schemas.microsoft.com/office/drawing/2014/main" val="851084044"/>
                  </a:ext>
                </a:extLst>
              </a:tr>
              <a:tr h="425239">
                <a:tc>
                  <a:txBody>
                    <a:bodyPr/>
                    <a:lstStyle/>
                    <a:p>
                      <a:pPr>
                        <a:lnSpc>
                          <a:spcPct val="107000"/>
                        </a:lnSpc>
                        <a:spcAft>
                          <a:spcPts val="0"/>
                        </a:spcAft>
                      </a:pPr>
                      <a:r>
                        <a:rPr lang="en-GB" sz="1100" kern="1800" dirty="0">
                          <a:effectLst/>
                        </a:rPr>
                        <a:t>Compare: GCE A Levels</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360 GLH</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1100" kern="1800">
                          <a:effectLst/>
                        </a:rPr>
                        <a:t> </a:t>
                      </a:r>
                      <a:endParaRPr lang="nl-NL" sz="110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tc>
                  <a:txBody>
                    <a:bodyPr/>
                    <a:lstStyle/>
                    <a:p>
                      <a:pPr>
                        <a:lnSpc>
                          <a:spcPct val="107000"/>
                        </a:lnSpc>
                        <a:spcAft>
                          <a:spcPts val="0"/>
                        </a:spcAft>
                      </a:pPr>
                      <a:r>
                        <a:rPr lang="en-GB" sz="2700" kern="1800" dirty="0">
                          <a:effectLst/>
                        </a:rPr>
                        <a:t> </a:t>
                      </a:r>
                      <a:endParaRPr lang="nl-NL"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2383" marR="62383" marT="0" marB="0"/>
                </a:tc>
                <a:extLst>
                  <a:ext uri="{0D108BD9-81ED-4DB2-BD59-A6C34878D82A}">
                    <a16:rowId xmlns:a16="http://schemas.microsoft.com/office/drawing/2014/main" val="2357721784"/>
                  </a:ext>
                </a:extLst>
              </a:tr>
            </a:tbl>
          </a:graphicData>
        </a:graphic>
      </p:graphicFrame>
      <p:sp>
        <p:nvSpPr>
          <p:cNvPr id="3" name="Tekstvak 2">
            <a:extLst>
              <a:ext uri="{FF2B5EF4-FFF2-40B4-BE49-F238E27FC236}">
                <a16:creationId xmlns:a16="http://schemas.microsoft.com/office/drawing/2014/main" id="{923CD3F6-62F9-4753-A286-EEFDAF7F4273}"/>
              </a:ext>
            </a:extLst>
          </p:cNvPr>
          <p:cNvSpPr txBox="1"/>
          <p:nvPr/>
        </p:nvSpPr>
        <p:spPr>
          <a:xfrm>
            <a:off x="1481802" y="6077250"/>
            <a:ext cx="6730560" cy="338554"/>
          </a:xfrm>
          <a:prstGeom prst="rect">
            <a:avLst/>
          </a:prstGeom>
          <a:noFill/>
        </p:spPr>
        <p:txBody>
          <a:bodyPr wrap="none" rtlCol="0">
            <a:spAutoFit/>
          </a:bodyPr>
          <a:lstStyle/>
          <a:p>
            <a:pPr defTabSz="609585"/>
            <a:r>
              <a:rPr lang="nl-NL" sz="1600" dirty="0">
                <a:solidFill>
                  <a:prstClr val="black"/>
                </a:solidFill>
                <a:latin typeface="Calibri"/>
              </a:rPr>
              <a:t>*GLH: </a:t>
            </a:r>
            <a:r>
              <a:rPr lang="nl-NL" sz="1600" i="1" dirty="0" err="1">
                <a:solidFill>
                  <a:prstClr val="black"/>
                </a:solidFill>
                <a:latin typeface="Calibri"/>
              </a:rPr>
              <a:t>guided</a:t>
            </a:r>
            <a:r>
              <a:rPr lang="nl-NL" sz="1600" i="1" dirty="0">
                <a:solidFill>
                  <a:prstClr val="black"/>
                </a:solidFill>
                <a:latin typeface="Calibri"/>
              </a:rPr>
              <a:t> </a:t>
            </a:r>
            <a:r>
              <a:rPr lang="nl-NL" sz="1600" i="1" dirty="0" err="1">
                <a:solidFill>
                  <a:prstClr val="black"/>
                </a:solidFill>
                <a:latin typeface="Calibri"/>
              </a:rPr>
              <a:t>learning</a:t>
            </a:r>
            <a:r>
              <a:rPr lang="nl-NL" sz="1600" i="1" dirty="0">
                <a:solidFill>
                  <a:prstClr val="black"/>
                </a:solidFill>
                <a:latin typeface="Calibri"/>
              </a:rPr>
              <a:t> </a:t>
            </a:r>
            <a:r>
              <a:rPr lang="nl-NL" sz="1600" i="1" dirty="0" err="1">
                <a:solidFill>
                  <a:prstClr val="black"/>
                </a:solidFill>
                <a:latin typeface="Calibri"/>
              </a:rPr>
              <a:t>hours</a:t>
            </a:r>
            <a:r>
              <a:rPr lang="nl-NL" sz="1600" i="1" dirty="0">
                <a:solidFill>
                  <a:prstClr val="black"/>
                </a:solidFill>
                <a:latin typeface="Calibri"/>
              </a:rPr>
              <a:t> </a:t>
            </a:r>
            <a:r>
              <a:rPr lang="nl-NL" sz="1600" dirty="0">
                <a:solidFill>
                  <a:prstClr val="black"/>
                </a:solidFill>
                <a:latin typeface="Calibri"/>
              </a:rPr>
              <a:t>= contact </a:t>
            </a:r>
            <a:r>
              <a:rPr lang="nl-NL" sz="1600" dirty="0" err="1">
                <a:solidFill>
                  <a:prstClr val="black"/>
                </a:solidFill>
                <a:latin typeface="Calibri"/>
              </a:rPr>
              <a:t>hours</a:t>
            </a:r>
            <a:r>
              <a:rPr lang="nl-NL" sz="1600" dirty="0">
                <a:solidFill>
                  <a:prstClr val="black"/>
                </a:solidFill>
                <a:latin typeface="Calibri"/>
              </a:rPr>
              <a:t>, </a:t>
            </a:r>
            <a:r>
              <a:rPr lang="nl-NL" sz="1600" dirty="0" err="1">
                <a:solidFill>
                  <a:prstClr val="black"/>
                </a:solidFill>
                <a:latin typeface="Calibri"/>
              </a:rPr>
              <a:t>now</a:t>
            </a:r>
            <a:r>
              <a:rPr lang="nl-NL" sz="1600" dirty="0">
                <a:solidFill>
                  <a:prstClr val="black"/>
                </a:solidFill>
                <a:latin typeface="Calibri"/>
              </a:rPr>
              <a:t> TQT </a:t>
            </a:r>
            <a:r>
              <a:rPr lang="nl-NL" sz="1600" i="1" dirty="0">
                <a:solidFill>
                  <a:prstClr val="black"/>
                </a:solidFill>
                <a:latin typeface="Calibri"/>
              </a:rPr>
              <a:t>Total </a:t>
            </a:r>
            <a:r>
              <a:rPr lang="nl-NL" sz="1600" i="1" dirty="0" err="1">
                <a:solidFill>
                  <a:prstClr val="black"/>
                </a:solidFill>
                <a:latin typeface="Calibri"/>
              </a:rPr>
              <a:t>Qualification</a:t>
            </a:r>
            <a:r>
              <a:rPr lang="nl-NL" sz="1600" i="1" dirty="0">
                <a:solidFill>
                  <a:prstClr val="black"/>
                </a:solidFill>
                <a:latin typeface="Calibri"/>
              </a:rPr>
              <a:t> Time</a:t>
            </a:r>
          </a:p>
        </p:txBody>
      </p:sp>
    </p:spTree>
    <p:extLst>
      <p:ext uri="{BB962C8B-B14F-4D97-AF65-F5344CB8AC3E}">
        <p14:creationId xmlns:p14="http://schemas.microsoft.com/office/powerpoint/2010/main" val="2638824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21</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err="1">
                <a:solidFill>
                  <a:schemeClr val="accent1"/>
                </a:solidFill>
              </a:rPr>
              <a:t>BTECs</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fontScale="70000" lnSpcReduction="20000"/>
          </a:bodyPr>
          <a:lstStyle/>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BTECs offered from Entry Level to Level 7: BTEC Firsts (Entry Level, Level 2); BTEC Nationals from Level 3</a:t>
            </a:r>
            <a:br>
              <a:rPr lang="en-GB" altLang="zh-CN" sz="2400" dirty="0">
                <a:ea typeface="Arial Unicode MS" panose="020B0604020202020204" pitchFamily="34" charset="-128"/>
                <a:cs typeface="Arial Unicode MS" panose="020B0604020202020204" pitchFamily="34" charset="-128"/>
              </a:rPr>
            </a:b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Vocational, practical</a:t>
            </a:r>
            <a:br>
              <a:rPr lang="en-GB" altLang="zh-CN" sz="2400" dirty="0">
                <a:ea typeface="Arial Unicode MS" panose="020B0604020202020204" pitchFamily="34" charset="-128"/>
                <a:cs typeface="Arial Unicode MS" panose="020B0604020202020204" pitchFamily="34" charset="-128"/>
              </a:rPr>
            </a:b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Programme consists of units</a:t>
            </a:r>
            <a:br>
              <a:rPr lang="en-GB" altLang="zh-CN" sz="2400" dirty="0">
                <a:ea typeface="Arial Unicode MS" panose="020B0604020202020204" pitchFamily="34" charset="-128"/>
                <a:cs typeface="Arial Unicode MS" panose="020B0604020202020204" pitchFamily="34" charset="-128"/>
              </a:rPr>
            </a:b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Officially equivalent to A Levels in the UK</a:t>
            </a:r>
            <a:br>
              <a:rPr lang="en-GB" altLang="zh-CN" sz="2400" dirty="0">
                <a:ea typeface="Arial Unicode MS" panose="020B0604020202020204" pitchFamily="34" charset="-128"/>
                <a:cs typeface="Arial Unicode MS" panose="020B0604020202020204" pitchFamily="34" charset="-128"/>
              </a:rPr>
            </a:b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All programmes except Extended Diploma can be combined with single GCE subjects </a:t>
            </a:r>
            <a:br>
              <a:rPr lang="en-GB" altLang="zh-CN" sz="2400" dirty="0">
                <a:ea typeface="Arial Unicode MS" panose="020B0604020202020204" pitchFamily="34" charset="-128"/>
                <a:cs typeface="Arial Unicode MS" panose="020B0604020202020204" pitchFamily="34" charset="-128"/>
              </a:rPr>
            </a:b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25% of the UK universities accept BTEC Level 3 qualifications for admission.</a:t>
            </a:r>
            <a:br>
              <a:rPr lang="en-GB" altLang="zh-CN" sz="2400" dirty="0">
                <a:ea typeface="Arial Unicode MS" panose="020B0604020202020204" pitchFamily="34" charset="-128"/>
                <a:cs typeface="Arial Unicode MS" panose="020B0604020202020204" pitchFamily="34" charset="-128"/>
              </a:rPr>
            </a:b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Entry requirement for Level 3 BTECs: 4 or 5 GCSE’s (A*-C or D) </a:t>
            </a:r>
            <a:br>
              <a:rPr lang="en-GB" altLang="zh-CN" sz="2400" dirty="0">
                <a:ea typeface="Arial Unicode MS" panose="020B0604020202020204" pitchFamily="34" charset="-128"/>
                <a:cs typeface="Arial Unicode MS" panose="020B0604020202020204" pitchFamily="34" charset="-128"/>
              </a:rPr>
            </a:b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From Subsidiary Diploma or 90-Credit Diploma: 1 year additional study towards Extended Diploma. </a:t>
            </a:r>
            <a:endParaRPr lang="en-US" sz="2400" dirty="0">
              <a:solidFill>
                <a:srgbClr val="454995"/>
              </a:solidFill>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761981" lvl="2" indent="0">
              <a:buNone/>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200825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2" name="Flowchart: Document 7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2"/>
          <p:cNvSpPr>
            <a:spLocks noGrp="1" noChangeArrowheads="1"/>
          </p:cNvSpPr>
          <p:nvPr>
            <p:ph type="title"/>
          </p:nvPr>
        </p:nvSpPr>
        <p:spPr>
          <a:xfrm>
            <a:off x="838200" y="171162"/>
            <a:ext cx="2840182" cy="2371148"/>
          </a:xfrm>
        </p:spPr>
        <p:txBody>
          <a:bodyPr vert="horz" lIns="91440" tIns="45720" rIns="91440" bIns="45720" rtlCol="0" anchor="ctr">
            <a:normAutofit/>
          </a:bodyPr>
          <a:lstStyle/>
          <a:p>
            <a:pPr algn="l" defTabSz="914400">
              <a:lnSpc>
                <a:spcPct val="90000"/>
              </a:lnSpc>
            </a:pPr>
            <a:r>
              <a:rPr lang="en-US" altLang="nl-NL" sz="3200" kern="1200">
                <a:solidFill>
                  <a:srgbClr val="FFFFFF"/>
                </a:solidFill>
                <a:latin typeface="+mj-lt"/>
                <a:ea typeface="+mj-ea"/>
                <a:cs typeface="+mj-cs"/>
              </a:rPr>
              <a:t>BTEC </a:t>
            </a:r>
            <a:br>
              <a:rPr lang="en-US" altLang="nl-NL" sz="3200" kern="1200">
                <a:solidFill>
                  <a:srgbClr val="FFFFFF"/>
                </a:solidFill>
                <a:latin typeface="+mj-lt"/>
                <a:ea typeface="+mj-ea"/>
                <a:cs typeface="+mj-cs"/>
              </a:rPr>
            </a:br>
            <a:r>
              <a:rPr lang="en-US" altLang="nl-NL" sz="3200" kern="1200">
                <a:solidFill>
                  <a:srgbClr val="FFFFFF"/>
                </a:solidFill>
                <a:latin typeface="+mj-lt"/>
                <a:ea typeface="+mj-ea"/>
                <a:cs typeface="+mj-cs"/>
              </a:rPr>
              <a:t>Extended </a:t>
            </a:r>
            <a:br>
              <a:rPr lang="en-US" altLang="nl-NL" sz="3200" kern="1200">
                <a:solidFill>
                  <a:srgbClr val="FFFFFF"/>
                </a:solidFill>
                <a:latin typeface="+mj-lt"/>
                <a:ea typeface="+mj-ea"/>
                <a:cs typeface="+mj-cs"/>
              </a:rPr>
            </a:br>
            <a:r>
              <a:rPr lang="en-US" altLang="nl-NL" sz="3200" kern="1200">
                <a:solidFill>
                  <a:srgbClr val="FFFFFF"/>
                </a:solidFill>
                <a:latin typeface="+mj-lt"/>
                <a:ea typeface="+mj-ea"/>
                <a:cs typeface="+mj-cs"/>
              </a:rPr>
              <a:t>Diploma</a:t>
            </a:r>
            <a:endParaRPr lang="en-US" altLang="zh-CN" sz="3200" kern="1200">
              <a:solidFill>
                <a:srgbClr val="FFFFFF"/>
              </a:solidFill>
              <a:latin typeface="+mj-lt"/>
              <a:ea typeface="+mj-ea"/>
              <a:cs typeface="+mj-cs"/>
            </a:endParaRPr>
          </a:p>
        </p:txBody>
      </p:sp>
      <p:pic>
        <p:nvPicPr>
          <p:cNvPr id="3" name="Afbeelding 2">
            <a:extLst>
              <a:ext uri="{FF2B5EF4-FFF2-40B4-BE49-F238E27FC236}">
                <a16:creationId xmlns:a16="http://schemas.microsoft.com/office/drawing/2014/main" id="{43DCB0B4-CC20-4D97-9F03-C7E8FC855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603" y="0"/>
            <a:ext cx="4984594" cy="6902668"/>
          </a:xfrm>
          <a:prstGeom prst="rect">
            <a:avLst/>
          </a:prstGeom>
          <a:ln>
            <a:solidFill>
              <a:schemeClr val="accent1"/>
            </a:solidFill>
          </a:ln>
        </p:spPr>
      </p:pic>
      <p:sp>
        <p:nvSpPr>
          <p:cNvPr id="4" name="Tijdelijke aanduiding voor dianummer 5"/>
          <p:cNvSpPr>
            <a:spLocks noGrp="1"/>
          </p:cNvSpPr>
          <p:nvPr>
            <p:ph type="sldNum" sz="quarter" idx="4294967295"/>
          </p:nvPr>
        </p:nvSpPr>
        <p:spPr>
          <a:xfrm>
            <a:off x="10926476" y="6356350"/>
            <a:ext cx="625443" cy="365125"/>
          </a:xfrm>
          <a:noFill/>
        </p:spPr>
        <p:txBody>
          <a:bodyPr vert="horz" lIns="91440" tIns="45720" rIns="91440" bIns="45720" rtlCol="0" anchor="ctr">
            <a:normAutofit/>
          </a:bodyPr>
          <a:lstStyle/>
          <a:p>
            <a:pPr algn="l">
              <a:spcAft>
                <a:spcPts val="600"/>
              </a:spcAft>
            </a:pPr>
            <a:fld id="{DB6C86D5-1EBC-4AC2-B03C-97814FEEF74E}" type="slidenum">
              <a:rPr lang="en-US" altLang="nl-NL" sz="1200"/>
              <a:pPr algn="l">
                <a:spcAft>
                  <a:spcPts val="600"/>
                </a:spcAft>
              </a:pPr>
              <a:t>22</a:t>
            </a:fld>
            <a:endParaRPr lang="en-US" altLang="nl-NL" sz="1200"/>
          </a:p>
        </p:txBody>
      </p:sp>
      <p:pic>
        <p:nvPicPr>
          <p:cNvPr id="6" name="Afbeelding 5">
            <a:extLst>
              <a:ext uri="{FF2B5EF4-FFF2-40B4-BE49-F238E27FC236}">
                <a16:creationId xmlns:a16="http://schemas.microsoft.com/office/drawing/2014/main" id="{60B4EA54-1D77-4EA6-B0C6-9F66C1C96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5" y="0"/>
            <a:ext cx="4849683" cy="6858000"/>
          </a:xfrm>
          <a:prstGeom prst="rect">
            <a:avLst/>
          </a:prstGeom>
          <a:ln>
            <a:solidFill>
              <a:schemeClr val="accent1"/>
            </a:solidFill>
          </a:ln>
        </p:spPr>
      </p:pic>
      <p:sp>
        <p:nvSpPr>
          <p:cNvPr id="5" name="Ovaal 4">
            <a:extLst>
              <a:ext uri="{FF2B5EF4-FFF2-40B4-BE49-F238E27FC236}">
                <a16:creationId xmlns:a16="http://schemas.microsoft.com/office/drawing/2014/main" id="{6C4836BD-F967-4105-86E1-70FA7FD2273C}"/>
              </a:ext>
            </a:extLst>
          </p:cNvPr>
          <p:cNvSpPr/>
          <p:nvPr/>
        </p:nvSpPr>
        <p:spPr>
          <a:xfrm>
            <a:off x="9587883" y="4305670"/>
            <a:ext cx="506028" cy="24857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cxnSp>
        <p:nvCxnSpPr>
          <p:cNvPr id="8" name="Rechte verbindingslijn met pijl 7">
            <a:extLst>
              <a:ext uri="{FF2B5EF4-FFF2-40B4-BE49-F238E27FC236}">
                <a16:creationId xmlns:a16="http://schemas.microsoft.com/office/drawing/2014/main" id="{3736CCC7-39A5-41EB-B4C2-3BADB87D63E3}"/>
              </a:ext>
            </a:extLst>
          </p:cNvPr>
          <p:cNvCxnSpPr/>
          <p:nvPr/>
        </p:nvCxnSpPr>
        <p:spPr>
          <a:xfrm flipH="1">
            <a:off x="9854213" y="3852911"/>
            <a:ext cx="230819" cy="4438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kstvak 8">
            <a:extLst>
              <a:ext uri="{FF2B5EF4-FFF2-40B4-BE49-F238E27FC236}">
                <a16:creationId xmlns:a16="http://schemas.microsoft.com/office/drawing/2014/main" id="{AF17705F-5E0A-42EB-AD20-7D18E624309A}"/>
              </a:ext>
            </a:extLst>
          </p:cNvPr>
          <p:cNvSpPr txBox="1"/>
          <p:nvPr/>
        </p:nvSpPr>
        <p:spPr>
          <a:xfrm>
            <a:off x="9703293" y="3515557"/>
            <a:ext cx="2248501" cy="369332"/>
          </a:xfrm>
          <a:prstGeom prst="rect">
            <a:avLst/>
          </a:prstGeom>
          <a:noFill/>
        </p:spPr>
        <p:txBody>
          <a:bodyPr wrap="none" rtlCol="0">
            <a:spAutoFit/>
          </a:bodyPr>
          <a:lstStyle/>
          <a:p>
            <a:r>
              <a:rPr lang="nl-NL" i="1" dirty="0" err="1"/>
              <a:t>Qualification</a:t>
            </a:r>
            <a:r>
              <a:rPr lang="nl-NL" i="1" dirty="0"/>
              <a:t> </a:t>
            </a:r>
            <a:r>
              <a:rPr lang="nl-NL" i="1" dirty="0" err="1"/>
              <a:t>number</a:t>
            </a:r>
            <a:endParaRPr lang="nl-NL" i="1" dirty="0"/>
          </a:p>
        </p:txBody>
      </p:sp>
    </p:spTree>
    <p:extLst>
      <p:ext uri="{BB962C8B-B14F-4D97-AF65-F5344CB8AC3E}">
        <p14:creationId xmlns:p14="http://schemas.microsoft.com/office/powerpoint/2010/main" val="3199128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23</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err="1">
                <a:solidFill>
                  <a:schemeClr val="accent1"/>
                </a:solidFill>
              </a:rPr>
              <a:t>Ofqual</a:t>
            </a:r>
            <a:r>
              <a:rPr lang="nl-NL" altLang="nl-NL" sz="5067" dirty="0">
                <a:solidFill>
                  <a:schemeClr val="accent1"/>
                </a:solidFill>
              </a:rPr>
              <a:t> register</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715618" y="1717976"/>
            <a:ext cx="5380382" cy="2526999"/>
          </a:xfrm>
        </p:spPr>
        <p:txBody>
          <a:bodyPr>
            <a:normAutofit/>
          </a:bodyPr>
          <a:lstStyle/>
          <a:p>
            <a:pPr marL="761981" lvl="2" indent="0">
              <a:buNone/>
            </a:pPr>
            <a:r>
              <a:rPr lang="en-GB" altLang="zh-CN" sz="2400" dirty="0">
                <a:ea typeface="Arial Unicode MS" panose="020B0604020202020204" pitchFamily="34" charset="-128"/>
                <a:cs typeface="Arial Unicode MS" panose="020B0604020202020204" pitchFamily="34" charset="-128"/>
              </a:rPr>
              <a:t>Ofqual: database of secondary (vocational) education and non-degree programs: </a:t>
            </a:r>
            <a:r>
              <a:rPr lang="en-GB" altLang="zh-CN" sz="2400" dirty="0">
                <a:ea typeface="Arial Unicode MS" panose="020B0604020202020204" pitchFamily="34" charset="-128"/>
                <a:cs typeface="Arial Unicode MS" panose="020B0604020202020204" pitchFamily="34" charset="-128"/>
                <a:hlinkClick r:id="rId2"/>
              </a:rPr>
              <a:t>https://register.ofqual.gov.uk/</a:t>
            </a:r>
            <a:r>
              <a:rPr lang="en-GB" altLang="zh-CN" sz="2400" dirty="0">
                <a:ea typeface="Arial Unicode MS" panose="020B0604020202020204" pitchFamily="34" charset="-128"/>
                <a:cs typeface="Arial Unicode MS" panose="020B0604020202020204" pitchFamily="34" charset="-128"/>
              </a:rPr>
              <a:t>          (check qualification number)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pic>
        <p:nvPicPr>
          <p:cNvPr id="6" name="Afbeelding 5">
            <a:extLst>
              <a:ext uri="{FF2B5EF4-FFF2-40B4-BE49-F238E27FC236}">
                <a16:creationId xmlns:a16="http://schemas.microsoft.com/office/drawing/2014/main" id="{1761995D-6A61-4446-BE44-89E2997800A9}"/>
              </a:ext>
            </a:extLst>
          </p:cNvPr>
          <p:cNvPicPr>
            <a:picLocks noChangeAspect="1"/>
          </p:cNvPicPr>
          <p:nvPr/>
        </p:nvPicPr>
        <p:blipFill rotWithShape="1">
          <a:blip r:embed="rId3"/>
          <a:srcRect l="5082" t="3379" r="43154" b="15575"/>
          <a:stretch/>
        </p:blipFill>
        <p:spPr bwMode="auto">
          <a:xfrm>
            <a:off x="6409678" y="949911"/>
            <a:ext cx="5172722" cy="54064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8815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24</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err="1">
                <a:solidFill>
                  <a:schemeClr val="accent1"/>
                </a:solidFill>
              </a:rPr>
              <a:t>Admission</a:t>
            </a:r>
            <a:r>
              <a:rPr lang="nl-NL" altLang="nl-NL" sz="5067" dirty="0">
                <a:solidFill>
                  <a:schemeClr val="accent1"/>
                </a:solidFill>
              </a:rPr>
              <a:t> </a:t>
            </a:r>
            <a:r>
              <a:rPr lang="nl-NL" altLang="nl-NL" sz="5067" dirty="0" err="1">
                <a:solidFill>
                  <a:schemeClr val="accent1"/>
                </a:solidFill>
              </a:rPr>
              <a:t>to</a:t>
            </a:r>
            <a:r>
              <a:rPr lang="nl-NL" altLang="nl-NL" sz="5067" dirty="0">
                <a:solidFill>
                  <a:schemeClr val="accent1"/>
                </a:solidFill>
              </a:rPr>
              <a:t> HE in UK</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a:bodyPr>
          <a:lstStyle/>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3 different Advanced Levels (A-B or A-C) (abbreviated as AAB or A*AA, etc.), required subjects differ per study program: preferred subjects &amp; non-preferred subjects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Sometimes specific GCSEs required.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267" dirty="0">
                <a:ea typeface="Arial Unicode MS" panose="020B0604020202020204" pitchFamily="34" charset="-128"/>
                <a:cs typeface="Arial Unicode MS" panose="020B0604020202020204" pitchFamily="34" charset="-128"/>
              </a:rPr>
              <a:t>25% of British HEI (less selective ones) admit students with relevant BTEC Extended Diploma or other Level 3 qualifications with a lower study load in combination with A Levels.</a:t>
            </a:r>
          </a:p>
          <a:p>
            <a:pPr marL="761981" lvl="2" indent="0">
              <a:buNone/>
            </a:pPr>
            <a:endParaRPr lang="en-GB" altLang="zh-CN" sz="2267"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46036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25</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a:solidFill>
                  <a:schemeClr val="accent1"/>
                </a:solidFill>
              </a:rPr>
              <a:t>Access </a:t>
            </a:r>
            <a:r>
              <a:rPr lang="nl-NL" altLang="nl-NL" sz="5067" dirty="0" err="1">
                <a:solidFill>
                  <a:schemeClr val="accent1"/>
                </a:solidFill>
              </a:rPr>
              <a:t>to</a:t>
            </a:r>
            <a:r>
              <a:rPr lang="nl-NL" altLang="nl-NL" sz="5067" dirty="0">
                <a:solidFill>
                  <a:schemeClr val="accent1"/>
                </a:solidFill>
              </a:rPr>
              <a:t> Dutch HE </a:t>
            </a:r>
            <a:r>
              <a:rPr lang="nl-NL" altLang="nl-NL" sz="5067" dirty="0" err="1">
                <a:solidFill>
                  <a:schemeClr val="accent1"/>
                </a:solidFill>
              </a:rPr>
              <a:t>with</a:t>
            </a:r>
            <a:r>
              <a:rPr lang="nl-NL" altLang="nl-NL" sz="5067" dirty="0">
                <a:solidFill>
                  <a:schemeClr val="accent1"/>
                </a:solidFill>
              </a:rPr>
              <a:t> UK </a:t>
            </a:r>
            <a:r>
              <a:rPr lang="nl-NL" altLang="nl-NL" sz="5067" dirty="0" err="1">
                <a:solidFill>
                  <a:schemeClr val="accent1"/>
                </a:solidFill>
              </a:rPr>
              <a:t>qualifications</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583360"/>
            <a:ext cx="10787269" cy="4537051"/>
          </a:xfrm>
        </p:spPr>
        <p:txBody>
          <a:bodyPr>
            <a:normAutofit fontScale="25000" lnSpcReduction="20000"/>
          </a:bodyPr>
          <a:lstStyle/>
          <a:p>
            <a:pPr marL="609585" lvl="1" indent="0">
              <a:buNone/>
            </a:pPr>
            <a:r>
              <a:rPr lang="en-US" sz="7400" dirty="0"/>
              <a:t>Evaluation of British GCSEs and GCEs the Dutch way: </a:t>
            </a:r>
          </a:p>
          <a:p>
            <a:pPr lvl="1">
              <a:buFontTx/>
              <a:buChar char="-"/>
            </a:pPr>
            <a:endParaRPr lang="en-US" sz="7400" dirty="0"/>
          </a:p>
          <a:p>
            <a:pPr lvl="1">
              <a:buFontTx/>
              <a:buChar char="-"/>
            </a:pPr>
            <a:r>
              <a:rPr lang="en-US" sz="7400" dirty="0"/>
              <a:t>4 GCSE’s (A-C) + 2 AS (A-C) in 6 different subjects &gt; access to professional bachelor. AS levels preferably in relevant subjects. </a:t>
            </a:r>
          </a:p>
          <a:p>
            <a:pPr lvl="1">
              <a:buFontTx/>
              <a:buChar char="-"/>
            </a:pPr>
            <a:endParaRPr lang="en-US" sz="7400" dirty="0"/>
          </a:p>
          <a:p>
            <a:pPr lvl="1">
              <a:buFontTx/>
              <a:buChar char="-"/>
            </a:pPr>
            <a:r>
              <a:rPr lang="en-US" sz="7400" dirty="0"/>
              <a:t>BTEC Level 3 Extended Diploma &gt; access to professional bachelor</a:t>
            </a:r>
          </a:p>
          <a:p>
            <a:pPr marL="609585" lvl="1" indent="0">
              <a:buNone/>
            </a:pPr>
            <a:endParaRPr lang="en-US" sz="7400" dirty="0"/>
          </a:p>
          <a:p>
            <a:pPr lvl="1">
              <a:buFontTx/>
              <a:buChar char="-"/>
            </a:pPr>
            <a:r>
              <a:rPr lang="en-US" sz="7400" dirty="0"/>
              <a:t>3 GCSE’s (A-C) + 3 AL (A-C) in 6 different subjects &gt; access to research bachelor. AL in relevant academic subjects. </a:t>
            </a:r>
          </a:p>
          <a:p>
            <a:pPr lvl="1">
              <a:buFontTx/>
              <a:buChar char="-"/>
            </a:pPr>
            <a:endParaRPr lang="en-US" sz="7400" dirty="0"/>
          </a:p>
          <a:p>
            <a:pPr lvl="1">
              <a:buFontTx/>
              <a:buChar char="-"/>
            </a:pPr>
            <a:r>
              <a:rPr lang="en-US" sz="7400" dirty="0"/>
              <a:t>No skills subjects accepted, only as additional subject. </a:t>
            </a:r>
          </a:p>
          <a:p>
            <a:pPr lvl="1">
              <a:buFontTx/>
              <a:buChar char="-"/>
            </a:pPr>
            <a:endParaRPr lang="en-US" sz="7400" dirty="0"/>
          </a:p>
          <a:p>
            <a:pPr lvl="1">
              <a:buFontTx/>
              <a:buChar char="-"/>
            </a:pPr>
            <a:r>
              <a:rPr lang="en-US" sz="7400" dirty="0"/>
              <a:t>Dutch HEI decide on relevant subjects and develop own policy. </a:t>
            </a:r>
          </a:p>
          <a:p>
            <a:pPr lvl="1">
              <a:buFontTx/>
              <a:buChar char="-"/>
            </a:pPr>
            <a:endParaRPr lang="en-US" sz="7400" dirty="0"/>
          </a:p>
          <a:p>
            <a:pPr lvl="1">
              <a:buFontTx/>
              <a:buChar char="-"/>
            </a:pPr>
            <a:r>
              <a:rPr lang="en-US" sz="7400" dirty="0"/>
              <a:t>A level with D or E counts as </a:t>
            </a:r>
            <a:r>
              <a:rPr lang="en-US" sz="7400" dirty="0" err="1"/>
              <a:t>AS</a:t>
            </a:r>
            <a:r>
              <a:rPr lang="en-US" sz="7400" dirty="0"/>
              <a:t> level (A-C). AS level D or E counts as GCSE (A-C).</a:t>
            </a:r>
          </a:p>
          <a:p>
            <a:pPr lvl="1">
              <a:buFontTx/>
              <a:buChar char="-"/>
            </a:pPr>
            <a:endParaRPr lang="en-US" sz="7400" dirty="0"/>
          </a:p>
          <a:p>
            <a:pPr lvl="1">
              <a:buFontTx/>
              <a:buChar char="-"/>
            </a:pPr>
            <a:r>
              <a:rPr lang="en-US" sz="7400" dirty="0"/>
              <a:t>Our policy is a mixture, based on what British universities do and what we require from Dutch students. </a:t>
            </a:r>
          </a:p>
          <a:p>
            <a:pPr marL="609585" lvl="1" indent="0">
              <a:buNone/>
            </a:pPr>
            <a:endParaRPr lang="en-US" sz="7400" dirty="0"/>
          </a:p>
          <a:p>
            <a:pPr lvl="1">
              <a:buFontTx/>
              <a:buChar char="-"/>
            </a:pPr>
            <a:endParaRPr lang="nl-NL" sz="7933" dirty="0"/>
          </a:p>
          <a:p>
            <a:pPr marL="609585" lvl="1" indent="0">
              <a:buNone/>
            </a:pPr>
            <a:endParaRPr lang="en-US" sz="2933" dirty="0"/>
          </a:p>
          <a:p>
            <a:pPr marL="0" indent="0">
              <a:buNone/>
            </a:pPr>
            <a:endParaRPr lang="en-US" sz="2400" dirty="0"/>
          </a:p>
          <a:p>
            <a:pPr marL="0" indent="0">
              <a:buNone/>
            </a:pPr>
            <a:r>
              <a:rPr lang="en-US" sz="2400" dirty="0">
                <a:solidFill>
                  <a:srgbClr val="454995"/>
                </a:solidFill>
              </a:rPr>
              <a:t>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761981" lvl="2" indent="0">
              <a:buNone/>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71695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26</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err="1">
                <a:solidFill>
                  <a:schemeClr val="accent1"/>
                </a:solidFill>
              </a:rPr>
              <a:t>Admission</a:t>
            </a:r>
            <a:r>
              <a:rPr lang="nl-NL" altLang="nl-NL" sz="5067" dirty="0">
                <a:solidFill>
                  <a:schemeClr val="accent1"/>
                </a:solidFill>
              </a:rPr>
              <a:t> </a:t>
            </a:r>
            <a:r>
              <a:rPr lang="nl-NL" altLang="nl-NL" sz="5067" dirty="0" err="1">
                <a:solidFill>
                  <a:schemeClr val="accent1"/>
                </a:solidFill>
              </a:rPr>
              <a:t>to</a:t>
            </a:r>
            <a:r>
              <a:rPr lang="nl-NL" altLang="nl-NL" sz="5067" dirty="0">
                <a:solidFill>
                  <a:schemeClr val="accent1"/>
                </a:solidFill>
              </a:rPr>
              <a:t> HE in </a:t>
            </a:r>
            <a:r>
              <a:rPr lang="nl-NL" altLang="nl-NL" sz="5067" dirty="0" err="1">
                <a:solidFill>
                  <a:schemeClr val="accent1"/>
                </a:solidFill>
              </a:rPr>
              <a:t>Czech</a:t>
            </a:r>
            <a:r>
              <a:rPr lang="nl-NL" altLang="nl-NL" sz="5067" dirty="0">
                <a:solidFill>
                  <a:schemeClr val="accent1"/>
                </a:solidFill>
              </a:rPr>
              <a:t> </a:t>
            </a:r>
            <a:r>
              <a:rPr lang="nl-NL" altLang="nl-NL" sz="5067" dirty="0" err="1">
                <a:solidFill>
                  <a:schemeClr val="accent1"/>
                </a:solidFill>
              </a:rPr>
              <a:t>Republic</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a:bodyPr>
          <a:lstStyle/>
          <a:p>
            <a:pPr marL="0" indent="0">
              <a:buNone/>
            </a:pPr>
            <a:r>
              <a:rPr lang="nl-NL" sz="1800" b="1" dirty="0">
                <a:effectLst/>
                <a:latin typeface="Calibri" panose="020F0502020204030204" pitchFamily="34" charset="0"/>
                <a:ea typeface="DengXian" panose="02010600030101010101" pitchFamily="2" charset="-122"/>
              </a:rPr>
              <a:t>For </a:t>
            </a:r>
            <a:r>
              <a:rPr lang="cs-CZ" sz="1800" b="1" dirty="0">
                <a:effectLst/>
                <a:latin typeface="Calibri" panose="020F0502020204030204" pitchFamily="34" charset="0"/>
                <a:ea typeface="DengXian" panose="02010600030101010101" pitchFamily="2" charset="-122"/>
              </a:rPr>
              <a:t>Bachelor's programmes and </a:t>
            </a:r>
            <a:r>
              <a:rPr lang="nl-NL" sz="1800" b="1" dirty="0" err="1">
                <a:effectLst/>
                <a:latin typeface="Calibri" panose="020F0502020204030204" pitchFamily="34" charset="0"/>
                <a:ea typeface="DengXian" panose="02010600030101010101" pitchFamily="2" charset="-122"/>
              </a:rPr>
              <a:t>integrated</a:t>
            </a:r>
            <a:r>
              <a:rPr lang="nl-NL" sz="1800" b="1" dirty="0">
                <a:effectLst/>
                <a:latin typeface="Calibri" panose="020F0502020204030204" pitchFamily="34" charset="0"/>
                <a:ea typeface="DengXian" panose="02010600030101010101" pitchFamily="2" charset="-122"/>
              </a:rPr>
              <a:t> </a:t>
            </a:r>
            <a:r>
              <a:rPr lang="cs-CZ" sz="1800" b="1" dirty="0">
                <a:effectLst/>
                <a:latin typeface="Calibri" panose="020F0502020204030204" pitchFamily="34" charset="0"/>
                <a:ea typeface="DengXian" panose="02010600030101010101" pitchFamily="2" charset="-122"/>
              </a:rPr>
              <a:t>Master's programmes</a:t>
            </a:r>
            <a:endParaRPr lang="nl-NL" sz="1800" b="1" dirty="0">
              <a:effectLst/>
              <a:latin typeface="Calibri" panose="020F0502020204030204" pitchFamily="34" charset="0"/>
              <a:ea typeface="DengXian" panose="02010600030101010101" pitchFamily="2" charset="-122"/>
            </a:endParaRPr>
          </a:p>
          <a:p>
            <a:pPr marL="0" indent="0">
              <a:buNone/>
            </a:pPr>
            <a:endParaRPr lang="nl-NL" sz="1800" dirty="0">
              <a:effectLst/>
              <a:latin typeface="Calibri" panose="020F0502020204030204" pitchFamily="34" charset="0"/>
              <a:ea typeface="DengXian" panose="02010600030101010101" pitchFamily="2" charset="-122"/>
            </a:endParaRPr>
          </a:p>
          <a:p>
            <a:pPr>
              <a:buFont typeface="Wingdings" panose="05000000000000000000" pitchFamily="2" charset="2"/>
              <a:buChar char="Ø"/>
            </a:pPr>
            <a:r>
              <a:rPr lang="cs-CZ" sz="1800" dirty="0">
                <a:effectLst/>
                <a:latin typeface="Calibri" panose="020F0502020204030204" pitchFamily="34" charset="0"/>
                <a:ea typeface="DengXian" panose="02010600030101010101" pitchFamily="2" charset="-122"/>
              </a:rPr>
              <a:t>minimum requirement for fulfilling the condition of Section 48(1) and (4)(d) of Act No. 111/1998 Coll. on Higher Education is the completion of secondary education entitling access to higher education in the country of origin</a:t>
            </a:r>
            <a:r>
              <a:rPr lang="nl-NL" sz="1800" dirty="0">
                <a:effectLst/>
                <a:latin typeface="Calibri" panose="020F0502020204030204" pitchFamily="34" charset="0"/>
                <a:ea typeface="DengXian" panose="02010600030101010101" pitchFamily="2" charset="-122"/>
              </a:rPr>
              <a:t>.</a:t>
            </a:r>
          </a:p>
          <a:p>
            <a:pPr>
              <a:buFont typeface="Wingdings" panose="05000000000000000000" pitchFamily="2" charset="2"/>
              <a:buChar char="Ø"/>
            </a:pPr>
            <a:r>
              <a:rPr lang="cs-CZ" sz="1800" dirty="0">
                <a:effectLst/>
                <a:latin typeface="Calibri" panose="020F0502020204030204" pitchFamily="34" charset="0"/>
                <a:ea typeface="DengXian" panose="02010600030101010101" pitchFamily="2" charset="-122"/>
              </a:rPr>
              <a:t>5 GCSE subjects and 2 A</a:t>
            </a:r>
            <a:r>
              <a:rPr lang="nl-NL" sz="1800" dirty="0">
                <a:effectLst/>
                <a:latin typeface="Calibri" panose="020F0502020204030204" pitchFamily="34" charset="0"/>
                <a:ea typeface="DengXian" panose="02010600030101010101" pitchFamily="2" charset="-122"/>
              </a:rPr>
              <a:t> L</a:t>
            </a:r>
            <a:r>
              <a:rPr lang="cs-CZ" sz="1800" dirty="0">
                <a:effectLst/>
                <a:latin typeface="Calibri" panose="020F0502020204030204" pitchFamily="34" charset="0"/>
                <a:ea typeface="DengXian" panose="02010600030101010101" pitchFamily="2" charset="-122"/>
              </a:rPr>
              <a:t>evels</a:t>
            </a:r>
            <a:endParaRPr lang="nl-NL" sz="1800" dirty="0">
              <a:effectLst/>
              <a:latin typeface="Calibri" panose="020F0502020204030204" pitchFamily="34" charset="0"/>
              <a:ea typeface="DengXian" panose="02010600030101010101" pitchFamily="2" charset="-122"/>
            </a:endParaRPr>
          </a:p>
          <a:p>
            <a:pPr>
              <a:buFont typeface="Wingdings" panose="05000000000000000000" pitchFamily="2" charset="2"/>
              <a:buChar char="Ø"/>
            </a:pPr>
            <a:endParaRPr lang="nl-NL" sz="1800" dirty="0">
              <a:effectLst/>
              <a:latin typeface="Calibri" panose="020F0502020204030204" pitchFamily="34" charset="0"/>
              <a:ea typeface="DengXian" panose="02010600030101010101" pitchFamily="2" charset="-122"/>
            </a:endParaRPr>
          </a:p>
          <a:p>
            <a:pPr>
              <a:buFont typeface="Wingdings" panose="05000000000000000000" pitchFamily="2" charset="2"/>
              <a:buChar char="Ø"/>
            </a:pPr>
            <a:r>
              <a:rPr lang="nl-NL" sz="1800" dirty="0">
                <a:effectLst/>
                <a:latin typeface="Calibri" panose="020F0502020204030204" pitchFamily="34" charset="0"/>
                <a:ea typeface="DengXian" panose="02010600030101010101" pitchFamily="2" charset="-122"/>
              </a:rPr>
              <a:t>F</a:t>
            </a:r>
            <a:r>
              <a:rPr lang="cs-CZ" sz="1800" dirty="0">
                <a:effectLst/>
                <a:latin typeface="Calibri" panose="020F0502020204030204" pitchFamily="34" charset="0"/>
                <a:ea typeface="DengXian" panose="02010600030101010101" pitchFamily="2" charset="-122"/>
              </a:rPr>
              <a:t>or Cambridge Pre-U:</a:t>
            </a:r>
            <a:r>
              <a:rPr lang="nl-NL" sz="1800" dirty="0">
                <a:effectLst/>
                <a:latin typeface="Calibri" panose="020F0502020204030204" pitchFamily="34" charset="0"/>
                <a:ea typeface="DengXian" panose="02010600030101010101" pitchFamily="2" charset="-122"/>
              </a:rPr>
              <a:t> </a:t>
            </a:r>
            <a:r>
              <a:rPr lang="cs-CZ" sz="1800" dirty="0">
                <a:effectLst/>
                <a:latin typeface="Calibri" panose="020F0502020204030204" pitchFamily="34" charset="0"/>
                <a:ea typeface="DengXian" panose="02010600030101010101" pitchFamily="2" charset="-122"/>
              </a:rPr>
              <a:t>3 principal subjects + Global Perspectives and Research (GPR) course and evidence of lower secondary education at GCSE level</a:t>
            </a:r>
            <a:endParaRPr lang="nl-NL" sz="1800" dirty="0">
              <a:effectLst/>
              <a:latin typeface="Calibri" panose="020F0502020204030204" pitchFamily="34" charset="0"/>
              <a:ea typeface="DengXian" panose="02010600030101010101" pitchFamily="2" charset="-122"/>
            </a:endParaRPr>
          </a:p>
          <a:p>
            <a:pPr>
              <a:buFont typeface="Wingdings" panose="05000000000000000000" pitchFamily="2" charset="2"/>
              <a:buChar char="Ø"/>
            </a:pPr>
            <a:endParaRPr lang="nl-NL" sz="1800" dirty="0">
              <a:effectLst/>
              <a:latin typeface="Calibri" panose="020F0502020204030204" pitchFamily="34" charset="0"/>
              <a:ea typeface="DengXian" panose="02010600030101010101" pitchFamily="2" charset="-122"/>
            </a:endParaRPr>
          </a:p>
          <a:p>
            <a:pPr marL="0" indent="0">
              <a:buNone/>
            </a:pPr>
            <a:r>
              <a:rPr lang="cs-CZ" sz="1800" dirty="0">
                <a:effectLst/>
                <a:latin typeface="Calibri" panose="020F0502020204030204" pitchFamily="34" charset="0"/>
                <a:ea typeface="DengXian" panose="02010600030101010101" pitchFamily="2" charset="-122"/>
              </a:rPr>
              <a:t>Faculties may specify or tighten the requirements for individual study programmes according to § 49 of the School of Education and Science.</a:t>
            </a:r>
            <a:endParaRPr lang="nl-NL" sz="1800" dirty="0">
              <a:effectLst/>
              <a:latin typeface="Calibri" panose="020F0502020204030204" pitchFamily="34" charset="0"/>
              <a:ea typeface="DengXian" panose="02010600030101010101" pitchFamily="2" charset="-122"/>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795073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27</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err="1">
                <a:solidFill>
                  <a:schemeClr val="accent1"/>
                </a:solidFill>
              </a:rPr>
              <a:t>Evaluating</a:t>
            </a:r>
            <a:r>
              <a:rPr lang="nl-NL" altLang="nl-NL" sz="5067" dirty="0">
                <a:solidFill>
                  <a:schemeClr val="accent1"/>
                </a:solidFill>
              </a:rPr>
              <a:t> GCSE/GCE subjects</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78671"/>
            <a:ext cx="10787269" cy="4537051"/>
          </a:xfrm>
        </p:spPr>
        <p:txBody>
          <a:bodyPr>
            <a:normAutofit fontScale="25000" lnSpcReduction="20000"/>
          </a:bodyPr>
          <a:lstStyle/>
          <a:p>
            <a:pPr lvl="1">
              <a:buFontTx/>
              <a:buChar char="-"/>
            </a:pPr>
            <a:r>
              <a:rPr lang="en-US" sz="7400" dirty="0"/>
              <a:t>Accepting certain grade ranges (e.g., A-B or A-C)</a:t>
            </a:r>
          </a:p>
          <a:p>
            <a:pPr marL="609585" lvl="1" indent="0">
              <a:buNone/>
            </a:pPr>
            <a:endParaRPr lang="en-US" sz="7400" dirty="0"/>
          </a:p>
          <a:p>
            <a:pPr lvl="1">
              <a:buFontTx/>
              <a:buChar char="-"/>
            </a:pPr>
            <a:r>
              <a:rPr lang="en-US" sz="7400" dirty="0"/>
              <a:t>Accepting certain subjects (preferred subjects): only academic subjects or also vocational?</a:t>
            </a:r>
          </a:p>
          <a:p>
            <a:pPr lvl="1">
              <a:buFontTx/>
              <a:buChar char="-"/>
            </a:pPr>
            <a:endParaRPr lang="en-US" sz="7400" dirty="0"/>
          </a:p>
          <a:p>
            <a:pPr lvl="1">
              <a:buFontTx/>
              <a:buChar char="-"/>
            </a:pPr>
            <a:r>
              <a:rPr lang="en-US" sz="7400" dirty="0"/>
              <a:t>Would you accept subjects that are considered non-preferred subjects in the UK, e.g.: </a:t>
            </a:r>
          </a:p>
          <a:p>
            <a:pPr lvl="2">
              <a:buFontTx/>
              <a:buChar char="-"/>
            </a:pPr>
            <a:r>
              <a:rPr lang="en-US" sz="7400" b="1" dirty="0"/>
              <a:t>Skills subjects </a:t>
            </a:r>
            <a:r>
              <a:rPr lang="en-US" sz="7400" dirty="0"/>
              <a:t>like </a:t>
            </a:r>
            <a:r>
              <a:rPr lang="en-US" sz="7400" i="1" dirty="0"/>
              <a:t>global perspectives (CIE), general paper (CIE), thinking skills (CIE), general studies (AQA &amp; Edexcel), global development (Edexcel) </a:t>
            </a:r>
            <a:r>
              <a:rPr lang="en-US" sz="7400" dirty="0"/>
              <a:t>en</a:t>
            </a:r>
            <a:r>
              <a:rPr lang="en-US" sz="7400" i="1" dirty="0"/>
              <a:t> physical education</a:t>
            </a:r>
          </a:p>
          <a:p>
            <a:pPr lvl="2">
              <a:buFontTx/>
              <a:buChar char="-"/>
            </a:pPr>
            <a:r>
              <a:rPr lang="nl-NL" sz="7400" b="1" dirty="0" err="1"/>
              <a:t>creative</a:t>
            </a:r>
            <a:r>
              <a:rPr lang="nl-NL" sz="7400" b="1" dirty="0"/>
              <a:t> subjects </a:t>
            </a:r>
            <a:r>
              <a:rPr lang="nl-NL" sz="7400" dirty="0"/>
              <a:t>like </a:t>
            </a:r>
            <a:r>
              <a:rPr lang="nl-NL" sz="7400" i="1" dirty="0"/>
              <a:t>design &amp; </a:t>
            </a:r>
            <a:r>
              <a:rPr lang="nl-NL" sz="7400" i="1" dirty="0" err="1"/>
              <a:t>technology</a:t>
            </a:r>
            <a:r>
              <a:rPr lang="nl-NL" sz="7400" i="1" dirty="0"/>
              <a:t>, drama, </a:t>
            </a:r>
            <a:r>
              <a:rPr lang="nl-NL" sz="7400" i="1" dirty="0" err="1"/>
              <a:t>theatre</a:t>
            </a:r>
            <a:r>
              <a:rPr lang="nl-NL" sz="7400" i="1" dirty="0"/>
              <a:t> studies, media studies. </a:t>
            </a:r>
            <a:r>
              <a:rPr lang="nl-NL" sz="7400" dirty="0"/>
              <a:t> Accept </a:t>
            </a:r>
            <a:r>
              <a:rPr lang="nl-NL" sz="7400" dirty="0" err="1"/>
              <a:t>only</a:t>
            </a:r>
            <a:r>
              <a:rPr lang="nl-NL" sz="7400" dirty="0"/>
              <a:t> </a:t>
            </a:r>
            <a:r>
              <a:rPr lang="nl-NL" sz="7400" dirty="0" err="1"/>
              <a:t>when</a:t>
            </a:r>
            <a:r>
              <a:rPr lang="nl-NL" sz="7400" dirty="0"/>
              <a:t> relevant </a:t>
            </a:r>
            <a:r>
              <a:rPr lang="nl-NL" sz="7400" dirty="0" err="1"/>
              <a:t>for</a:t>
            </a:r>
            <a:r>
              <a:rPr lang="nl-NL" sz="7400" dirty="0"/>
              <a:t> the bachelor. </a:t>
            </a:r>
          </a:p>
          <a:p>
            <a:pPr lvl="2">
              <a:buFontTx/>
              <a:buChar char="-"/>
            </a:pPr>
            <a:r>
              <a:rPr lang="nl-NL" sz="7400" b="1" dirty="0" err="1"/>
              <a:t>vocational</a:t>
            </a:r>
            <a:r>
              <a:rPr lang="nl-NL" sz="7400" b="1" dirty="0"/>
              <a:t> vakken </a:t>
            </a:r>
            <a:r>
              <a:rPr lang="nl-NL" sz="7400" dirty="0"/>
              <a:t>like </a:t>
            </a:r>
            <a:r>
              <a:rPr lang="nl-NL" sz="7400" i="1" dirty="0"/>
              <a:t>business studies, accounting, home </a:t>
            </a:r>
            <a:r>
              <a:rPr lang="nl-NL" sz="7400" i="1" dirty="0" err="1"/>
              <a:t>economics</a:t>
            </a:r>
            <a:r>
              <a:rPr lang="nl-NL" sz="7400" i="1" dirty="0"/>
              <a:t>. </a:t>
            </a:r>
            <a:r>
              <a:rPr lang="nl-NL" sz="7400" dirty="0"/>
              <a:t> Accept </a:t>
            </a:r>
            <a:r>
              <a:rPr lang="nl-NL" sz="7400" dirty="0" err="1"/>
              <a:t>only</a:t>
            </a:r>
            <a:r>
              <a:rPr lang="nl-NL" sz="7400" dirty="0"/>
              <a:t> </a:t>
            </a:r>
            <a:r>
              <a:rPr lang="nl-NL" sz="7400" dirty="0" err="1"/>
              <a:t>when</a:t>
            </a:r>
            <a:r>
              <a:rPr lang="nl-NL" sz="7400" dirty="0"/>
              <a:t> relevant </a:t>
            </a:r>
            <a:r>
              <a:rPr lang="nl-NL" sz="7400" dirty="0" err="1"/>
              <a:t>for</a:t>
            </a:r>
            <a:r>
              <a:rPr lang="nl-NL" sz="7400" dirty="0"/>
              <a:t> the bachelor. </a:t>
            </a:r>
          </a:p>
          <a:p>
            <a:pPr lvl="2">
              <a:buFontTx/>
              <a:buChar char="-"/>
            </a:pPr>
            <a:endParaRPr lang="nl-NL" sz="7400" dirty="0"/>
          </a:p>
          <a:p>
            <a:pPr lvl="1">
              <a:buFontTx/>
              <a:buChar char="-"/>
            </a:pPr>
            <a:r>
              <a:rPr lang="nl-NL" sz="7933" dirty="0"/>
              <a:t>British </a:t>
            </a:r>
            <a:r>
              <a:rPr lang="nl-NL" sz="7933" dirty="0" err="1"/>
              <a:t>universities</a:t>
            </a:r>
            <a:r>
              <a:rPr lang="nl-NL" sz="7933" dirty="0"/>
              <a:t> </a:t>
            </a:r>
            <a:r>
              <a:rPr lang="nl-NL" sz="7933" dirty="0" err="1"/>
              <a:t>use</a:t>
            </a:r>
            <a:r>
              <a:rPr lang="nl-NL" sz="7933" dirty="0"/>
              <a:t> </a:t>
            </a:r>
            <a:r>
              <a:rPr lang="nl-NL" sz="7933" dirty="0" err="1"/>
              <a:t>preferred</a:t>
            </a:r>
            <a:r>
              <a:rPr lang="nl-NL" sz="7933" dirty="0"/>
              <a:t> and non-</a:t>
            </a:r>
            <a:r>
              <a:rPr lang="nl-NL" sz="7933" dirty="0" err="1"/>
              <a:t>preferred</a:t>
            </a:r>
            <a:r>
              <a:rPr lang="nl-NL" sz="7933" dirty="0"/>
              <a:t> subjects. Skills subjects and non-</a:t>
            </a:r>
            <a:r>
              <a:rPr lang="nl-NL" sz="7933" dirty="0" err="1"/>
              <a:t>academic</a:t>
            </a:r>
            <a:r>
              <a:rPr lang="nl-NL" sz="7933" dirty="0"/>
              <a:t> subjects are </a:t>
            </a:r>
            <a:r>
              <a:rPr lang="nl-NL" sz="7933" dirty="0" err="1"/>
              <a:t>generally</a:t>
            </a:r>
            <a:r>
              <a:rPr lang="nl-NL" sz="7933" dirty="0"/>
              <a:t> </a:t>
            </a:r>
            <a:r>
              <a:rPr lang="nl-NL" sz="7933" dirty="0" err="1"/>
              <a:t>not</a:t>
            </a:r>
            <a:r>
              <a:rPr lang="nl-NL" sz="7933" dirty="0"/>
              <a:t> </a:t>
            </a:r>
            <a:r>
              <a:rPr lang="nl-NL" sz="7933" dirty="0" err="1"/>
              <a:t>accepted</a:t>
            </a:r>
            <a:r>
              <a:rPr lang="nl-NL" sz="7933" dirty="0"/>
              <a:t>.</a:t>
            </a:r>
          </a:p>
          <a:p>
            <a:pPr lvl="1">
              <a:buFontTx/>
              <a:buChar char="-"/>
            </a:pPr>
            <a:endParaRPr lang="nl-NL" sz="7933" dirty="0"/>
          </a:p>
          <a:p>
            <a:pPr lvl="1">
              <a:buFontTx/>
              <a:buChar char="-"/>
            </a:pPr>
            <a:r>
              <a:rPr lang="nl-NL" sz="7933" dirty="0" err="1"/>
              <a:t>Selective</a:t>
            </a:r>
            <a:r>
              <a:rPr lang="nl-NL" sz="7933" dirty="0"/>
              <a:t> </a:t>
            </a:r>
            <a:r>
              <a:rPr lang="nl-NL" sz="7933" dirty="0" err="1"/>
              <a:t>universities</a:t>
            </a:r>
            <a:r>
              <a:rPr lang="nl-NL" sz="7933" dirty="0"/>
              <a:t> </a:t>
            </a:r>
            <a:r>
              <a:rPr lang="nl-NL" sz="7933" dirty="0" err="1"/>
              <a:t>required</a:t>
            </a:r>
            <a:r>
              <a:rPr lang="nl-NL" sz="7933" dirty="0"/>
              <a:t> AAA, </a:t>
            </a:r>
            <a:r>
              <a:rPr lang="nl-NL" sz="7933" dirty="0" err="1"/>
              <a:t>less</a:t>
            </a:r>
            <a:r>
              <a:rPr lang="nl-NL" sz="7933" dirty="0"/>
              <a:t> </a:t>
            </a:r>
            <a:r>
              <a:rPr lang="nl-NL" sz="7933" dirty="0" err="1"/>
              <a:t>selective</a:t>
            </a:r>
            <a:r>
              <a:rPr lang="nl-NL" sz="7933" dirty="0"/>
              <a:t> </a:t>
            </a:r>
            <a:r>
              <a:rPr lang="nl-NL" sz="7933" dirty="0" err="1"/>
              <a:t>ones</a:t>
            </a:r>
            <a:r>
              <a:rPr lang="nl-NL" sz="7933" dirty="0"/>
              <a:t> </a:t>
            </a:r>
            <a:r>
              <a:rPr lang="nl-NL" sz="7933" dirty="0" err="1"/>
              <a:t>require</a:t>
            </a:r>
            <a:r>
              <a:rPr lang="nl-NL" sz="7933" dirty="0"/>
              <a:t> ABB or BBB. </a:t>
            </a:r>
            <a:r>
              <a:rPr lang="nl-NL" sz="7933" dirty="0" err="1"/>
              <a:t>Not</a:t>
            </a:r>
            <a:r>
              <a:rPr lang="nl-NL" sz="7933" dirty="0"/>
              <a:t> </a:t>
            </a:r>
            <a:r>
              <a:rPr lang="nl-NL" sz="7933" dirty="0" err="1"/>
              <a:t>many</a:t>
            </a:r>
            <a:r>
              <a:rPr lang="nl-NL" sz="7933" dirty="0"/>
              <a:t> C’s.</a:t>
            </a:r>
          </a:p>
          <a:p>
            <a:pPr marL="609585" lvl="1" indent="0">
              <a:buNone/>
            </a:pPr>
            <a:endParaRPr lang="en-US" sz="2933" dirty="0"/>
          </a:p>
          <a:p>
            <a:pPr marL="0" indent="0">
              <a:buNone/>
            </a:pPr>
            <a:endParaRPr lang="en-US" sz="2400" dirty="0"/>
          </a:p>
          <a:p>
            <a:pPr marL="0" indent="0">
              <a:buNone/>
            </a:pPr>
            <a:r>
              <a:rPr lang="en-US" sz="2400" dirty="0">
                <a:solidFill>
                  <a:srgbClr val="454995"/>
                </a:solidFill>
              </a:rPr>
              <a:t>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761981" lvl="2" indent="0">
              <a:buNone/>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12972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28</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a:solidFill>
                  <a:schemeClr val="accent1"/>
                </a:solidFill>
              </a:rPr>
              <a:t>Combination </a:t>
            </a:r>
            <a:r>
              <a:rPr lang="nl-NL" altLang="nl-NL" sz="5067" dirty="0" err="1">
                <a:solidFill>
                  <a:schemeClr val="accent1"/>
                </a:solidFill>
              </a:rPr>
              <a:t>other</a:t>
            </a:r>
            <a:r>
              <a:rPr lang="nl-NL" altLang="nl-NL" sz="5067" dirty="0">
                <a:solidFill>
                  <a:schemeClr val="accent1"/>
                </a:solidFill>
              </a:rPr>
              <a:t> </a:t>
            </a:r>
            <a:r>
              <a:rPr lang="nl-NL" altLang="nl-NL" sz="5067" dirty="0" err="1">
                <a:solidFill>
                  <a:schemeClr val="accent1"/>
                </a:solidFill>
              </a:rPr>
              <a:t>education</a:t>
            </a:r>
            <a:r>
              <a:rPr lang="nl-NL" altLang="nl-NL" sz="5067" dirty="0">
                <a:solidFill>
                  <a:schemeClr val="accent1"/>
                </a:solidFill>
              </a:rPr>
              <a:t> systems</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lnSpcReduction="10000"/>
          </a:bodyPr>
          <a:lstStyle/>
          <a:p>
            <a:pPr marL="228594" lvl="1" indent="0">
              <a:buNone/>
            </a:pPr>
            <a:endParaRPr lang="en-GB" sz="2933" dirty="0">
              <a:ea typeface="Arial Unicode MS" panose="020B0604020202020204" pitchFamily="34" charset="-128"/>
            </a:endParaRPr>
          </a:p>
          <a:p>
            <a:pPr marL="228594" lvl="1" indent="0">
              <a:buNone/>
            </a:pPr>
            <a:r>
              <a:rPr lang="en-US" sz="2400" dirty="0"/>
              <a:t>For example: 3 A levels with previous studies in another education system. </a:t>
            </a:r>
          </a:p>
          <a:p>
            <a:pPr marL="228594" lvl="1" indent="0">
              <a:buNone/>
            </a:pPr>
            <a:endParaRPr lang="en-US" sz="2400" dirty="0"/>
          </a:p>
          <a:p>
            <a:pPr marL="228594" lvl="1" indent="0">
              <a:buNone/>
            </a:pPr>
            <a:r>
              <a:rPr lang="en-US" sz="2400" dirty="0"/>
              <a:t>Previous education needs to be equivalent to GCSE level, e.g.:</a:t>
            </a:r>
          </a:p>
          <a:p>
            <a:pPr lvl="1">
              <a:buFontTx/>
              <a:buChar char="-"/>
            </a:pPr>
            <a:r>
              <a:rPr lang="en-US" sz="2400" dirty="0"/>
              <a:t>International Baccalaureate: Middle Years Program + 3 A levels</a:t>
            </a:r>
          </a:p>
          <a:p>
            <a:pPr lvl="1">
              <a:buFontTx/>
              <a:buChar char="-"/>
            </a:pPr>
            <a:r>
              <a:rPr lang="en-US" sz="2400" dirty="0"/>
              <a:t>Germany: </a:t>
            </a:r>
            <a:r>
              <a:rPr lang="en-US" sz="2400" i="1" dirty="0" err="1"/>
              <a:t>Realschulabschluss</a:t>
            </a:r>
            <a:r>
              <a:rPr lang="en-US" sz="2400" i="1" dirty="0"/>
              <a:t> </a:t>
            </a:r>
            <a:r>
              <a:rPr lang="en-US" sz="2400" dirty="0"/>
              <a:t>Gymnasium + 3 A levels</a:t>
            </a:r>
          </a:p>
          <a:p>
            <a:pPr marL="0" indent="0">
              <a:buNone/>
            </a:pPr>
            <a:endParaRPr lang="en-US" sz="2400" dirty="0"/>
          </a:p>
          <a:p>
            <a:pPr marL="0" indent="0">
              <a:buNone/>
            </a:pPr>
            <a:r>
              <a:rPr lang="en-US" sz="2400" dirty="0"/>
              <a:t>If previous education is lower than GCSE (A-C), 4 relevant A levels compensates. </a:t>
            </a:r>
          </a:p>
          <a:p>
            <a:pPr marL="0" indent="0">
              <a:buNone/>
            </a:pPr>
            <a:endParaRPr lang="en-US" sz="2400" dirty="0"/>
          </a:p>
          <a:p>
            <a:pPr marL="0" indent="0">
              <a:buNone/>
            </a:pPr>
            <a:r>
              <a:rPr lang="en-US" sz="2400" dirty="0"/>
              <a:t>Previous education needs to be 11 years of education. </a:t>
            </a:r>
          </a:p>
          <a:p>
            <a:pPr marL="0" indent="0">
              <a:buNone/>
            </a:pPr>
            <a:r>
              <a:rPr lang="en-US" sz="2400" dirty="0">
                <a:solidFill>
                  <a:srgbClr val="454995"/>
                </a:solidFill>
              </a:rPr>
              <a:t>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761981" lvl="2" indent="0">
              <a:buNone/>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32142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C8EE9-0A25-4EA0-BFA3-E0FA1033AE7B}"/>
              </a:ext>
            </a:extLst>
          </p:cNvPr>
          <p:cNvSpPr>
            <a:spLocks noGrp="1"/>
          </p:cNvSpPr>
          <p:nvPr>
            <p:ph type="ctrTitle"/>
          </p:nvPr>
        </p:nvSpPr>
        <p:spPr/>
        <p:txBody>
          <a:bodyPr>
            <a:normAutofit fontScale="90000"/>
          </a:bodyPr>
          <a:lstStyle/>
          <a:p>
            <a:r>
              <a:rPr lang="nl-NL" altLang="nl-NL" sz="6000" dirty="0" err="1">
                <a:solidFill>
                  <a:schemeClr val="accent1"/>
                </a:solidFill>
              </a:rPr>
              <a:t>Higher</a:t>
            </a:r>
            <a:r>
              <a:rPr lang="nl-NL" altLang="nl-NL" sz="6000" dirty="0">
                <a:solidFill>
                  <a:schemeClr val="accent1"/>
                </a:solidFill>
              </a:rPr>
              <a:t> </a:t>
            </a:r>
            <a:r>
              <a:rPr lang="nl-NL" altLang="nl-NL" sz="6000" dirty="0" err="1">
                <a:solidFill>
                  <a:schemeClr val="accent1"/>
                </a:solidFill>
              </a:rPr>
              <a:t>education</a:t>
            </a:r>
            <a:br>
              <a:rPr lang="nl-NL" altLang="nl-NL" sz="6000" dirty="0">
                <a:solidFill>
                  <a:schemeClr val="accent1"/>
                </a:solidFill>
              </a:rPr>
            </a:br>
            <a:r>
              <a:rPr lang="nl-NL" altLang="nl-NL" sz="4700" dirty="0">
                <a:solidFill>
                  <a:schemeClr val="accent1"/>
                </a:solidFill>
              </a:rPr>
              <a:t>non-</a:t>
            </a:r>
            <a:r>
              <a:rPr lang="nl-NL" altLang="nl-NL" sz="4700" dirty="0" err="1">
                <a:solidFill>
                  <a:schemeClr val="accent1"/>
                </a:solidFill>
              </a:rPr>
              <a:t>degree</a:t>
            </a:r>
            <a:r>
              <a:rPr lang="nl-NL" altLang="nl-NL" sz="4700" dirty="0">
                <a:solidFill>
                  <a:schemeClr val="accent1"/>
                </a:solidFill>
              </a:rPr>
              <a:t> and </a:t>
            </a:r>
            <a:r>
              <a:rPr lang="nl-NL" altLang="nl-NL" sz="4700" dirty="0" err="1">
                <a:solidFill>
                  <a:schemeClr val="accent1"/>
                </a:solidFill>
              </a:rPr>
              <a:t>degree</a:t>
            </a:r>
            <a:endParaRPr lang="nl-NL" sz="4700" dirty="0"/>
          </a:p>
        </p:txBody>
      </p:sp>
      <p:sp>
        <p:nvSpPr>
          <p:cNvPr id="3" name="Ondertitel 2">
            <a:extLst>
              <a:ext uri="{FF2B5EF4-FFF2-40B4-BE49-F238E27FC236}">
                <a16:creationId xmlns:a16="http://schemas.microsoft.com/office/drawing/2014/main" id="{FC89AF34-FDEA-46D4-A928-B6C8932662F8}"/>
              </a:ext>
            </a:extLst>
          </p:cNvPr>
          <p:cNvSpPr>
            <a:spLocks noGrp="1"/>
          </p:cNvSpPr>
          <p:nvPr>
            <p:ph type="subTitle" idx="1"/>
          </p:nvPr>
        </p:nvSpPr>
        <p:spPr/>
        <p:txBody>
          <a:bodyPr>
            <a:normAutofit/>
          </a:bodyPr>
          <a:lstStyle/>
          <a:p>
            <a:r>
              <a:rPr lang="nl-NL" dirty="0">
                <a:solidFill>
                  <a:schemeClr val="tx1"/>
                </a:solidFill>
              </a:rPr>
              <a:t>NQF Levels 4 – 8</a:t>
            </a:r>
          </a:p>
        </p:txBody>
      </p:sp>
    </p:spTree>
    <p:extLst>
      <p:ext uri="{BB962C8B-B14F-4D97-AF65-F5344CB8AC3E}">
        <p14:creationId xmlns:p14="http://schemas.microsoft.com/office/powerpoint/2010/main" val="3574714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a:xfrm>
            <a:off x="9906000" y="6538914"/>
            <a:ext cx="457200" cy="252412"/>
          </a:xfrm>
          <a:prstGeom prst="rect">
            <a:avLst/>
          </a:prstGeom>
        </p:spPr>
        <p:txBody>
          <a:bodyPr/>
          <a:lstStyle/>
          <a:p>
            <a:pPr defTabSz="609585"/>
            <a:fld id="{4D198860-ADAD-407D-B462-3CD949E4DE27}" type="slidenum">
              <a:rPr lang="nl-NL" altLang="nl-NL">
                <a:solidFill>
                  <a:prstClr val="black">
                    <a:tint val="75000"/>
                  </a:prstClr>
                </a:solidFill>
                <a:latin typeface="Calibri"/>
              </a:rPr>
              <a:pPr defTabSz="609585"/>
              <a:t>3</a:t>
            </a:fld>
            <a:endParaRPr lang="nl-NL" altLang="nl-NL">
              <a:solidFill>
                <a:prstClr val="black">
                  <a:tint val="75000"/>
                </a:prstClr>
              </a:solidFill>
              <a:latin typeface="Calibri"/>
            </a:endParaRPr>
          </a:p>
        </p:txBody>
      </p:sp>
      <p:sp>
        <p:nvSpPr>
          <p:cNvPr id="13314" name="Rectangle 2"/>
          <p:cNvSpPr>
            <a:spLocks noGrp="1" noChangeArrowheads="1"/>
          </p:cNvSpPr>
          <p:nvPr>
            <p:ph type="title"/>
          </p:nvPr>
        </p:nvSpPr>
        <p:spPr>
          <a:xfrm>
            <a:off x="467513" y="759792"/>
            <a:ext cx="10708488" cy="1085033"/>
          </a:xfrm>
        </p:spPr>
        <p:txBody>
          <a:bodyPr>
            <a:normAutofit/>
          </a:bodyPr>
          <a:lstStyle/>
          <a:p>
            <a:pPr algn="l"/>
            <a:r>
              <a:rPr lang="nl-NL" altLang="nl-NL" sz="3200" dirty="0">
                <a:solidFill>
                  <a:schemeClr val="accent1"/>
                </a:solidFill>
              </a:rPr>
              <a:t>Chart</a:t>
            </a:r>
          </a:p>
        </p:txBody>
      </p:sp>
      <p:sp>
        <p:nvSpPr>
          <p:cNvPr id="2" name="Tekstvak 1">
            <a:extLst>
              <a:ext uri="{FF2B5EF4-FFF2-40B4-BE49-F238E27FC236}">
                <a16:creationId xmlns:a16="http://schemas.microsoft.com/office/drawing/2014/main" id="{147693EC-2A54-4AFB-93B8-520A8024C2F0}"/>
              </a:ext>
            </a:extLst>
          </p:cNvPr>
          <p:cNvSpPr txBox="1"/>
          <p:nvPr/>
        </p:nvSpPr>
        <p:spPr>
          <a:xfrm>
            <a:off x="3805382" y="6289961"/>
            <a:ext cx="2326727" cy="276999"/>
          </a:xfrm>
          <a:prstGeom prst="rect">
            <a:avLst/>
          </a:prstGeom>
          <a:noFill/>
        </p:spPr>
        <p:txBody>
          <a:bodyPr wrap="none" rtlCol="0">
            <a:spAutoFit/>
          </a:bodyPr>
          <a:lstStyle/>
          <a:p>
            <a:r>
              <a:rPr lang="nl-NL" sz="1200" dirty="0"/>
              <a:t>Source: Nuffic Country Module UK</a:t>
            </a:r>
          </a:p>
        </p:txBody>
      </p:sp>
      <p:pic>
        <p:nvPicPr>
          <p:cNvPr id="6" name="Afbeelding 5">
            <a:extLst>
              <a:ext uri="{FF2B5EF4-FFF2-40B4-BE49-F238E27FC236}">
                <a16:creationId xmlns:a16="http://schemas.microsoft.com/office/drawing/2014/main" id="{F75B830F-F323-4F81-934A-70952F99BA85}"/>
              </a:ext>
            </a:extLst>
          </p:cNvPr>
          <p:cNvPicPr>
            <a:picLocks noChangeAspect="1"/>
          </p:cNvPicPr>
          <p:nvPr/>
        </p:nvPicPr>
        <p:blipFill rotWithShape="1">
          <a:blip r:embed="rId3"/>
          <a:srcRect l="68811" t="10054" r="3301" b="34369"/>
          <a:stretch/>
        </p:blipFill>
        <p:spPr>
          <a:xfrm>
            <a:off x="1560945" y="291040"/>
            <a:ext cx="9473011" cy="5998921"/>
          </a:xfrm>
          <a:prstGeom prst="rect">
            <a:avLst/>
          </a:prstGeom>
        </p:spPr>
      </p:pic>
    </p:spTree>
    <p:extLst>
      <p:ext uri="{BB962C8B-B14F-4D97-AF65-F5344CB8AC3E}">
        <p14:creationId xmlns:p14="http://schemas.microsoft.com/office/powerpoint/2010/main" val="777047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30</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a:solidFill>
                  <a:schemeClr val="accent1"/>
                </a:solidFill>
              </a:rPr>
              <a:t>HE in UK</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a:bodyPr>
          <a:lstStyle/>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Credit system: Credit Accumulation and Transfer System (CATS)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Undergraduate level 120 credits per year (= 60 ECTS)</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Master level 180 credits per year (= 90 ECTS)</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2 CATS = 1 ECTS (officially); ECTS = 25-30 hrs; CATS = 10 hrs.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Some universities do not use CATS but another system or no credits at all</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03200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afbeelding&#10;&#10;Automatisch gegenereerde beschrijving">
            <a:extLst>
              <a:ext uri="{FF2B5EF4-FFF2-40B4-BE49-F238E27FC236}">
                <a16:creationId xmlns:a16="http://schemas.microsoft.com/office/drawing/2014/main" id="{68689DB8-6365-498F-AF8D-2517B13C111A}"/>
              </a:ext>
            </a:extLst>
          </p:cNvPr>
          <p:cNvPicPr>
            <a:picLocks noChangeAspect="1"/>
          </p:cNvPicPr>
          <p:nvPr/>
        </p:nvPicPr>
        <p:blipFill rotWithShape="1">
          <a:blip r:embed="rId2">
            <a:extLst>
              <a:ext uri="{28A0092B-C50C-407E-A947-70E740481C1C}">
                <a14:useLocalDpi xmlns:a14="http://schemas.microsoft.com/office/drawing/2010/main" val="0"/>
              </a:ext>
            </a:extLst>
          </a:blip>
          <a:srcRect t="4827" b="28965"/>
          <a:stretch/>
        </p:blipFill>
        <p:spPr>
          <a:xfrm>
            <a:off x="706252" y="331076"/>
            <a:ext cx="5305427" cy="5864772"/>
          </a:xfrm>
          <a:prstGeom prst="rect">
            <a:avLst/>
          </a:prstGeom>
        </p:spPr>
      </p:pic>
      <p:pic>
        <p:nvPicPr>
          <p:cNvPr id="5" name="Afbeelding 4" descr="Afbeelding met tekst&#10;&#10;Automatisch gegenereerde beschrijving">
            <a:extLst>
              <a:ext uri="{FF2B5EF4-FFF2-40B4-BE49-F238E27FC236}">
                <a16:creationId xmlns:a16="http://schemas.microsoft.com/office/drawing/2014/main" id="{329DF754-83E8-4864-888C-2B321690212A}"/>
              </a:ext>
            </a:extLst>
          </p:cNvPr>
          <p:cNvPicPr>
            <a:picLocks noChangeAspect="1"/>
          </p:cNvPicPr>
          <p:nvPr/>
        </p:nvPicPr>
        <p:blipFill rotWithShape="1">
          <a:blip r:embed="rId3">
            <a:extLst>
              <a:ext uri="{28A0092B-C50C-407E-A947-70E740481C1C}">
                <a14:useLocalDpi xmlns:a14="http://schemas.microsoft.com/office/drawing/2010/main" val="0"/>
              </a:ext>
            </a:extLst>
          </a:blip>
          <a:srcRect l="10117" t="53666" r="49647" b="31724"/>
          <a:stretch/>
        </p:blipFill>
        <p:spPr>
          <a:xfrm>
            <a:off x="6732635" y="1050398"/>
            <a:ext cx="4881346" cy="4045386"/>
          </a:xfrm>
          <a:prstGeom prst="rect">
            <a:avLst/>
          </a:prstGeom>
        </p:spPr>
      </p:pic>
      <p:sp>
        <p:nvSpPr>
          <p:cNvPr id="2" name="Rechthoek 1">
            <a:extLst>
              <a:ext uri="{FF2B5EF4-FFF2-40B4-BE49-F238E27FC236}">
                <a16:creationId xmlns:a16="http://schemas.microsoft.com/office/drawing/2014/main" id="{3C2D3524-945E-414F-B107-06DDE97E81CD}"/>
              </a:ext>
            </a:extLst>
          </p:cNvPr>
          <p:cNvSpPr/>
          <p:nvPr/>
        </p:nvSpPr>
        <p:spPr>
          <a:xfrm>
            <a:off x="2175642" y="2011452"/>
            <a:ext cx="1183324" cy="3533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020E8539-EEAB-4200-A464-4614EEA7FD0C}"/>
              </a:ext>
            </a:extLst>
          </p:cNvPr>
          <p:cNvSpPr/>
          <p:nvPr/>
        </p:nvSpPr>
        <p:spPr>
          <a:xfrm>
            <a:off x="4559619" y="2157378"/>
            <a:ext cx="601362" cy="1977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57716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105B1142-AE2F-4B6F-A9DA-2ED13034E319}"/>
              </a:ext>
            </a:extLst>
          </p:cNvPr>
          <p:cNvPicPr>
            <a:picLocks noChangeAspect="1"/>
          </p:cNvPicPr>
          <p:nvPr/>
        </p:nvPicPr>
        <p:blipFill rotWithShape="1">
          <a:blip r:embed="rId2">
            <a:extLst>
              <a:ext uri="{28A0092B-C50C-407E-A947-70E740481C1C}">
                <a14:useLocalDpi xmlns:a14="http://schemas.microsoft.com/office/drawing/2010/main" val="0"/>
              </a:ext>
            </a:extLst>
          </a:blip>
          <a:srcRect l="5522" t="5010" r="4004" b="39999"/>
          <a:stretch/>
        </p:blipFill>
        <p:spPr>
          <a:xfrm>
            <a:off x="3302000" y="152401"/>
            <a:ext cx="5723467" cy="6705600"/>
          </a:xfrm>
          <a:prstGeom prst="rect">
            <a:avLst/>
          </a:prstGeom>
        </p:spPr>
      </p:pic>
      <p:sp>
        <p:nvSpPr>
          <p:cNvPr id="5" name="Tekstvak 4">
            <a:extLst>
              <a:ext uri="{FF2B5EF4-FFF2-40B4-BE49-F238E27FC236}">
                <a16:creationId xmlns:a16="http://schemas.microsoft.com/office/drawing/2014/main" id="{10A6B37B-32FF-467A-B529-CE41106B5A6D}"/>
              </a:ext>
            </a:extLst>
          </p:cNvPr>
          <p:cNvSpPr txBox="1"/>
          <p:nvPr/>
        </p:nvSpPr>
        <p:spPr>
          <a:xfrm>
            <a:off x="828675" y="1362075"/>
            <a:ext cx="1981200" cy="3985706"/>
          </a:xfrm>
          <a:prstGeom prst="rect">
            <a:avLst/>
          </a:prstGeom>
          <a:noFill/>
        </p:spPr>
        <p:txBody>
          <a:bodyPr wrap="square" rtlCol="0">
            <a:spAutoFit/>
          </a:bodyPr>
          <a:lstStyle/>
          <a:p>
            <a:r>
              <a:rPr lang="en-US" sz="1100" dirty="0"/>
              <a:t>Although the School regards its degrees as fully compliant with the requirements of the Bologna Process, and with the first and second cycle learning outcomes described by the Qualifications Framework for the EHEA, LSE does not articulate student achievement in credit terms, ECTS or otherwise. We consider our 12-month master's degrees as being equivalent to 90 ECTS credits and 9/10-month postgraduate degrees [Diploma or MSc] as being equivalent to approximately 80 ECTS credits. This assumption is based on the learning outcomes achieved by successful candidates and on the notional learning times required to achieve them.</a:t>
            </a:r>
            <a:endParaRPr lang="nl-NL" sz="1100" dirty="0"/>
          </a:p>
        </p:txBody>
      </p:sp>
      <p:sp>
        <p:nvSpPr>
          <p:cNvPr id="6" name="Tekstvak 5">
            <a:extLst>
              <a:ext uri="{FF2B5EF4-FFF2-40B4-BE49-F238E27FC236}">
                <a16:creationId xmlns:a16="http://schemas.microsoft.com/office/drawing/2014/main" id="{71BCA3A6-892C-4C19-ABE8-F967176CB2E3}"/>
              </a:ext>
            </a:extLst>
          </p:cNvPr>
          <p:cNvSpPr txBox="1"/>
          <p:nvPr/>
        </p:nvSpPr>
        <p:spPr>
          <a:xfrm>
            <a:off x="9248775" y="2047875"/>
            <a:ext cx="2249205" cy="1200329"/>
          </a:xfrm>
          <a:prstGeom prst="rect">
            <a:avLst/>
          </a:prstGeom>
          <a:noFill/>
        </p:spPr>
        <p:txBody>
          <a:bodyPr wrap="none" rtlCol="0">
            <a:spAutoFit/>
          </a:bodyPr>
          <a:lstStyle/>
          <a:p>
            <a:r>
              <a:rPr lang="nl-NL" dirty="0"/>
              <a:t>Program </a:t>
            </a:r>
            <a:r>
              <a:rPr lang="nl-NL" dirty="0" err="1"/>
              <a:t>req</a:t>
            </a:r>
            <a:r>
              <a:rPr lang="nl-NL" dirty="0"/>
              <a:t>.: </a:t>
            </a:r>
          </a:p>
          <a:p>
            <a:r>
              <a:rPr lang="nl-NL" dirty="0"/>
              <a:t>3 units </a:t>
            </a:r>
            <a:r>
              <a:rPr lang="nl-NL" dirty="0" err="1"/>
              <a:t>coursework</a:t>
            </a:r>
            <a:r>
              <a:rPr lang="nl-NL" dirty="0"/>
              <a:t> </a:t>
            </a:r>
          </a:p>
          <a:p>
            <a:r>
              <a:rPr lang="nl-NL" dirty="0"/>
              <a:t>+ </a:t>
            </a:r>
            <a:r>
              <a:rPr lang="nl-NL" dirty="0" err="1"/>
              <a:t>dissertation</a:t>
            </a:r>
            <a:r>
              <a:rPr lang="nl-NL" dirty="0"/>
              <a:t> (1 unit) </a:t>
            </a:r>
          </a:p>
          <a:p>
            <a:r>
              <a:rPr lang="nl-NL" dirty="0"/>
              <a:t>= 4 units</a:t>
            </a:r>
          </a:p>
        </p:txBody>
      </p:sp>
      <p:sp>
        <p:nvSpPr>
          <p:cNvPr id="2" name="Rechthoek 1">
            <a:extLst>
              <a:ext uri="{FF2B5EF4-FFF2-40B4-BE49-F238E27FC236}">
                <a16:creationId xmlns:a16="http://schemas.microsoft.com/office/drawing/2014/main" id="{C4C7E876-F30F-436A-85FC-C406630D70FD}"/>
              </a:ext>
            </a:extLst>
          </p:cNvPr>
          <p:cNvSpPr/>
          <p:nvPr/>
        </p:nvSpPr>
        <p:spPr>
          <a:xfrm>
            <a:off x="4520744" y="2047875"/>
            <a:ext cx="830189" cy="5767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Pijl: links 3">
            <a:extLst>
              <a:ext uri="{FF2B5EF4-FFF2-40B4-BE49-F238E27FC236}">
                <a16:creationId xmlns:a16="http://schemas.microsoft.com/office/drawing/2014/main" id="{72CB39CD-18A7-4133-95FC-58F14E8FA9B7}"/>
              </a:ext>
            </a:extLst>
          </p:cNvPr>
          <p:cNvSpPr/>
          <p:nvPr/>
        </p:nvSpPr>
        <p:spPr>
          <a:xfrm>
            <a:off x="9248775" y="4775203"/>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08142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33</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a:solidFill>
                  <a:schemeClr val="accent1"/>
                </a:solidFill>
              </a:rPr>
              <a:t>File </a:t>
            </a:r>
            <a:r>
              <a:rPr lang="nl-NL" altLang="nl-NL" sz="5067" dirty="0" err="1">
                <a:solidFill>
                  <a:schemeClr val="accent1"/>
                </a:solidFill>
              </a:rPr>
              <a:t>requirements</a:t>
            </a:r>
            <a:r>
              <a:rPr lang="nl-NL" altLang="nl-NL" sz="5067" dirty="0">
                <a:solidFill>
                  <a:schemeClr val="accent1"/>
                </a:solidFill>
              </a:rPr>
              <a:t> HE </a:t>
            </a:r>
            <a:r>
              <a:rPr lang="nl-NL" altLang="nl-NL" sz="5067" dirty="0" err="1">
                <a:solidFill>
                  <a:schemeClr val="accent1"/>
                </a:solidFill>
              </a:rPr>
              <a:t>for</a:t>
            </a:r>
            <a:r>
              <a:rPr lang="nl-NL" altLang="nl-NL" sz="5067" dirty="0">
                <a:solidFill>
                  <a:schemeClr val="accent1"/>
                </a:solidFill>
              </a:rPr>
              <a:t> UK</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a:bodyPr>
          <a:lstStyle/>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Diploma/degree certificate</a:t>
            </a:r>
          </a:p>
          <a:p>
            <a:pPr marL="761981" lvl="2" indent="0">
              <a:buNone/>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Academic Transcript, digital transcripts, HEAR (Higher Education Achievement Report)/Diploma Supplement</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LSE: digital transcript &gt; student sends a link from internal database of LSE: see </a:t>
            </a:r>
            <a:r>
              <a:rPr lang="en-GB" altLang="zh-CN" sz="2400" dirty="0">
                <a:ea typeface="Arial Unicode MS" panose="020B0604020202020204" pitchFamily="34" charset="-128"/>
                <a:cs typeface="Arial Unicode MS" panose="020B0604020202020204" pitchFamily="34" charset="-128"/>
                <a:hlinkClick r:id="rId2"/>
              </a:rPr>
              <a:t>https://verify.lse.ac.uk/verifier/servlet/DocumentVerifierApp/template/LoginScreen.vm</a:t>
            </a:r>
            <a:r>
              <a:rPr lang="en-GB" altLang="zh-CN" sz="2400" dirty="0">
                <a:ea typeface="Arial Unicode MS" panose="020B0604020202020204" pitchFamily="34" charset="-128"/>
                <a:cs typeface="Arial Unicode MS" panose="020B0604020202020204" pitchFamily="34" charset="-128"/>
              </a:rPr>
              <a:t>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761981" lvl="2" indent="0">
              <a:buNone/>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987914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CB68D78-2516-4F64-B0BC-7D6DF9EA2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20" y="0"/>
            <a:ext cx="4849683" cy="6858000"/>
          </a:xfrm>
          <a:prstGeom prst="rect">
            <a:avLst/>
          </a:prstGeom>
        </p:spPr>
      </p:pic>
      <p:pic>
        <p:nvPicPr>
          <p:cNvPr id="6" name="Afbeelding 5">
            <a:extLst>
              <a:ext uri="{FF2B5EF4-FFF2-40B4-BE49-F238E27FC236}">
                <a16:creationId xmlns:a16="http://schemas.microsoft.com/office/drawing/2014/main" id="{8DF19B4A-D747-4815-9B42-D6E38D11A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568" y="0"/>
            <a:ext cx="4849683" cy="6858000"/>
          </a:xfrm>
          <a:prstGeom prst="rect">
            <a:avLst/>
          </a:prstGeom>
        </p:spPr>
      </p:pic>
      <p:sp>
        <p:nvSpPr>
          <p:cNvPr id="7" name="Rechthoek 6">
            <a:extLst>
              <a:ext uri="{FF2B5EF4-FFF2-40B4-BE49-F238E27FC236}">
                <a16:creationId xmlns:a16="http://schemas.microsoft.com/office/drawing/2014/main" id="{59EC7D64-E713-48D9-BCF2-50D8F6D68B88}"/>
              </a:ext>
            </a:extLst>
          </p:cNvPr>
          <p:cNvSpPr/>
          <p:nvPr/>
        </p:nvSpPr>
        <p:spPr>
          <a:xfrm>
            <a:off x="2430966" y="2453268"/>
            <a:ext cx="1048214" cy="1226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DE29C688-9F7B-41B4-94FC-F058F924DFE9}"/>
              </a:ext>
            </a:extLst>
          </p:cNvPr>
          <p:cNvSpPr/>
          <p:nvPr/>
        </p:nvSpPr>
        <p:spPr>
          <a:xfrm>
            <a:off x="7077456" y="2313432"/>
            <a:ext cx="21945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69842558-274A-4266-BAC7-41D9B9ADB6E1}"/>
              </a:ext>
            </a:extLst>
          </p:cNvPr>
          <p:cNvSpPr/>
          <p:nvPr/>
        </p:nvSpPr>
        <p:spPr>
          <a:xfrm>
            <a:off x="7077456" y="2489844"/>
            <a:ext cx="219456" cy="769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4BB18DB9-1F09-4C46-8A68-DD193AF5E356}"/>
              </a:ext>
            </a:extLst>
          </p:cNvPr>
          <p:cNvSpPr/>
          <p:nvPr/>
        </p:nvSpPr>
        <p:spPr>
          <a:xfrm>
            <a:off x="7077456" y="2907792"/>
            <a:ext cx="347472"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D4E1F4F7-27F3-41FC-BC1C-14B5249109CC}"/>
              </a:ext>
            </a:extLst>
          </p:cNvPr>
          <p:cNvSpPr/>
          <p:nvPr/>
        </p:nvSpPr>
        <p:spPr>
          <a:xfrm>
            <a:off x="7077456" y="2697481"/>
            <a:ext cx="347472"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74550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EF3D836-88FF-4846-B5FA-C22F2DCC0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47" y="0"/>
            <a:ext cx="4849683" cy="6858000"/>
          </a:xfrm>
          <a:prstGeom prst="rect">
            <a:avLst/>
          </a:prstGeom>
        </p:spPr>
      </p:pic>
      <p:pic>
        <p:nvPicPr>
          <p:cNvPr id="6" name="Afbeelding 5">
            <a:extLst>
              <a:ext uri="{FF2B5EF4-FFF2-40B4-BE49-F238E27FC236}">
                <a16:creationId xmlns:a16="http://schemas.microsoft.com/office/drawing/2014/main" id="{B2BA4145-2985-4346-90C6-14A7CEB55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769" y="0"/>
            <a:ext cx="4849683" cy="6858000"/>
          </a:xfrm>
          <a:prstGeom prst="rect">
            <a:avLst/>
          </a:prstGeom>
        </p:spPr>
      </p:pic>
      <p:sp>
        <p:nvSpPr>
          <p:cNvPr id="7" name="Rechthoek 6">
            <a:extLst>
              <a:ext uri="{FF2B5EF4-FFF2-40B4-BE49-F238E27FC236}">
                <a16:creationId xmlns:a16="http://schemas.microsoft.com/office/drawing/2014/main" id="{072C09AC-BB7F-4B11-864B-5A77FF2FE1FC}"/>
              </a:ext>
            </a:extLst>
          </p:cNvPr>
          <p:cNvSpPr/>
          <p:nvPr/>
        </p:nvSpPr>
        <p:spPr>
          <a:xfrm>
            <a:off x="2386361" y="2720898"/>
            <a:ext cx="1081668" cy="1895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BFE01726-7329-4126-A279-A8F3BDFA5592}"/>
              </a:ext>
            </a:extLst>
          </p:cNvPr>
          <p:cNvSpPr/>
          <p:nvPr/>
        </p:nvSpPr>
        <p:spPr>
          <a:xfrm>
            <a:off x="7236044" y="2240280"/>
            <a:ext cx="143164"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A2DD211-7F6D-4E39-A5CC-0BC6D764C180}"/>
              </a:ext>
            </a:extLst>
          </p:cNvPr>
          <p:cNvSpPr/>
          <p:nvPr/>
        </p:nvSpPr>
        <p:spPr>
          <a:xfrm>
            <a:off x="7236044" y="2478024"/>
            <a:ext cx="26203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C596AE2E-CD9E-4523-8B20-41928C493C2C}"/>
              </a:ext>
            </a:extLst>
          </p:cNvPr>
          <p:cNvSpPr/>
          <p:nvPr/>
        </p:nvSpPr>
        <p:spPr>
          <a:xfrm>
            <a:off x="7236044" y="2697480"/>
            <a:ext cx="344332"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356518DF-B5EA-4E30-98BD-E8157FB5E0C0}"/>
              </a:ext>
            </a:extLst>
          </p:cNvPr>
          <p:cNvSpPr/>
          <p:nvPr/>
        </p:nvSpPr>
        <p:spPr>
          <a:xfrm>
            <a:off x="7236044" y="2910468"/>
            <a:ext cx="26203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79E0A9EC-B282-4A4D-A57F-385264BFD8E0}"/>
              </a:ext>
            </a:extLst>
          </p:cNvPr>
          <p:cNvSpPr/>
          <p:nvPr/>
        </p:nvSpPr>
        <p:spPr>
          <a:xfrm>
            <a:off x="6976872" y="6483096"/>
            <a:ext cx="731520"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3663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cell phone&#10;&#10;Description generated with very high confidence">
            <a:extLst>
              <a:ext uri="{FF2B5EF4-FFF2-40B4-BE49-F238E27FC236}">
                <a16:creationId xmlns:a16="http://schemas.microsoft.com/office/drawing/2014/main" id="{DD68EDC9-64FC-4A3E-9D23-1A296FB85313}"/>
              </a:ext>
            </a:extLst>
          </p:cNvPr>
          <p:cNvPicPr>
            <a:picLocks noGrp="1" noChangeAspect="1"/>
          </p:cNvPicPr>
          <p:nvPr>
            <p:ph idx="1"/>
          </p:nvPr>
        </p:nvPicPr>
        <p:blipFill>
          <a:blip r:embed="rId2"/>
          <a:stretch>
            <a:fillRect/>
          </a:stretch>
        </p:blipFill>
        <p:spPr>
          <a:xfrm rot="10800000">
            <a:off x="794285" y="182019"/>
            <a:ext cx="6197065" cy="6713800"/>
          </a:xfrm>
        </p:spPr>
      </p:pic>
      <p:sp>
        <p:nvSpPr>
          <p:cNvPr id="3" name="Slide Number Placeholder 2">
            <a:extLst>
              <a:ext uri="{FF2B5EF4-FFF2-40B4-BE49-F238E27FC236}">
                <a16:creationId xmlns:a16="http://schemas.microsoft.com/office/drawing/2014/main" id="{CD02822A-B7AA-495C-8B07-B16232108C86}"/>
              </a:ext>
            </a:extLst>
          </p:cNvPr>
          <p:cNvSpPr>
            <a:spLocks noGrp="1"/>
          </p:cNvSpPr>
          <p:nvPr>
            <p:ph type="sldNum" sz="quarter" idx="12"/>
          </p:nvPr>
        </p:nvSpPr>
        <p:spPr/>
        <p:txBody>
          <a:bodyPr/>
          <a:lstStyle/>
          <a:p>
            <a:pPr defTabSz="609585"/>
            <a:r>
              <a:rPr lang="en-GB" dirty="0">
                <a:solidFill>
                  <a:srgbClr val="FFFFFF"/>
                </a:solidFill>
              </a:rPr>
              <a:t>Slide </a:t>
            </a:r>
            <a:fld id="{E5A2D1E2-AADD-4352-99BC-B8B0D40E53D2}" type="slidenum">
              <a:rPr lang="en-GB">
                <a:solidFill>
                  <a:srgbClr val="FFFFFF"/>
                </a:solidFill>
              </a:rPr>
              <a:pPr defTabSz="609585"/>
              <a:t>36</a:t>
            </a:fld>
            <a:endParaRPr lang="en-GB" dirty="0">
              <a:solidFill>
                <a:srgbClr val="FFFFFF"/>
              </a:solidFill>
            </a:endParaRPr>
          </a:p>
        </p:txBody>
      </p:sp>
    </p:spTree>
    <p:extLst>
      <p:ext uri="{BB962C8B-B14F-4D97-AF65-F5344CB8AC3E}">
        <p14:creationId xmlns:p14="http://schemas.microsoft.com/office/powerpoint/2010/main" val="360988048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37</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err="1">
                <a:solidFill>
                  <a:schemeClr val="accent1"/>
                </a:solidFill>
              </a:rPr>
              <a:t>Higher</a:t>
            </a:r>
            <a:r>
              <a:rPr lang="nl-NL" altLang="nl-NL" sz="5067" dirty="0">
                <a:solidFill>
                  <a:schemeClr val="accent1"/>
                </a:solidFill>
              </a:rPr>
              <a:t> </a:t>
            </a:r>
            <a:r>
              <a:rPr lang="nl-NL" altLang="nl-NL" sz="5067" dirty="0" err="1">
                <a:solidFill>
                  <a:schemeClr val="accent1"/>
                </a:solidFill>
              </a:rPr>
              <a:t>education</a:t>
            </a:r>
            <a:r>
              <a:rPr lang="nl-NL" altLang="nl-NL" sz="5067" dirty="0">
                <a:solidFill>
                  <a:schemeClr val="accent1"/>
                </a:solidFill>
              </a:rPr>
              <a:t>: non-</a:t>
            </a:r>
            <a:r>
              <a:rPr lang="nl-NL" altLang="nl-NL" sz="5067" dirty="0" err="1">
                <a:solidFill>
                  <a:schemeClr val="accent1"/>
                </a:solidFill>
              </a:rPr>
              <a:t>degree</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fontScale="92500"/>
          </a:bodyPr>
          <a:lstStyle/>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Higher National Certificate/Certificate of Higher Education (NQF Level 4): </a:t>
            </a:r>
          </a:p>
          <a:p>
            <a:pPr marL="1752556" lvl="3" indent="-380990">
              <a:buFont typeface="Wingdings" panose="05000000000000000000" pitchFamily="2" charset="2"/>
              <a:buChar char="Ø"/>
            </a:pPr>
            <a:r>
              <a:rPr lang="en-GB" altLang="zh-CN" sz="1867" dirty="0">
                <a:ea typeface="Arial Unicode MS" panose="020B0604020202020204" pitchFamily="34" charset="-128"/>
                <a:cs typeface="Arial Unicode MS" panose="020B0604020202020204" pitchFamily="34" charset="-128"/>
              </a:rPr>
              <a:t>1 year HO (first year Bachelor); often followed in parttime 2 years</a:t>
            </a:r>
          </a:p>
          <a:p>
            <a:pPr marL="1752556" lvl="3" indent="-380990">
              <a:buFont typeface="Wingdings" panose="05000000000000000000" pitchFamily="2" charset="2"/>
              <a:buChar char="Ø"/>
            </a:pPr>
            <a:r>
              <a:rPr lang="en-GB" altLang="zh-CN" sz="1867" dirty="0">
                <a:ea typeface="Arial Unicode MS" panose="020B0604020202020204" pitchFamily="34" charset="-128"/>
                <a:cs typeface="Arial Unicode MS" panose="020B0604020202020204" pitchFamily="34" charset="-128"/>
              </a:rPr>
              <a:t>HNC more practical and applied than </a:t>
            </a:r>
            <a:r>
              <a:rPr lang="en-GB" altLang="zh-CN" sz="1867" dirty="0" err="1">
                <a:ea typeface="Arial Unicode MS" panose="020B0604020202020204" pitchFamily="34" charset="-128"/>
                <a:cs typeface="Arial Unicode MS" panose="020B0604020202020204" pitchFamily="34" charset="-128"/>
              </a:rPr>
              <a:t>CertHE</a:t>
            </a:r>
            <a:endParaRPr lang="en-GB" altLang="zh-CN" sz="1867" dirty="0">
              <a:ea typeface="Arial Unicode MS" panose="020B0604020202020204" pitchFamily="34" charset="-128"/>
              <a:cs typeface="Arial Unicode MS" panose="020B0604020202020204" pitchFamily="34" charset="-128"/>
            </a:endParaRPr>
          </a:p>
          <a:p>
            <a:pPr marL="1752556" lvl="3" indent="-380990">
              <a:buFont typeface="Wingdings" panose="05000000000000000000" pitchFamily="2" charset="2"/>
              <a:buChar char="Ø"/>
            </a:pPr>
            <a:r>
              <a:rPr lang="en-GB" altLang="zh-CN" sz="1867" dirty="0">
                <a:ea typeface="Arial Unicode MS" panose="020B0604020202020204" pitchFamily="34" charset="-128"/>
                <a:cs typeface="Arial Unicode MS" panose="020B0604020202020204" pitchFamily="34" charset="-128"/>
              </a:rPr>
              <a:t>120 credits</a:t>
            </a:r>
          </a:p>
          <a:p>
            <a:pPr marL="1752556" lvl="3" indent="-380990">
              <a:buFont typeface="Wingdings" panose="05000000000000000000" pitchFamily="2" charset="2"/>
              <a:buChar char="Ø"/>
            </a:pPr>
            <a:r>
              <a:rPr lang="en-GB" altLang="zh-CN" sz="1867" dirty="0">
                <a:ea typeface="Arial Unicode MS" panose="020B0604020202020204" pitchFamily="34" charset="-128"/>
                <a:cs typeface="Arial Unicode MS" panose="020B0604020202020204" pitchFamily="34" charset="-128"/>
              </a:rPr>
              <a:t>Entry requirements lower than for Bachelors: 1 A level + GCSEs or BTEC Level 3 (Extended) Diploma</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Higher National Diploma/ Diploma of HE (NQF Level 5): </a:t>
            </a:r>
          </a:p>
          <a:p>
            <a:pPr marL="1752556" lvl="3" indent="-380990">
              <a:buFont typeface="Wingdings" panose="05000000000000000000" pitchFamily="2" charset="2"/>
              <a:buChar char="Ø"/>
            </a:pPr>
            <a:r>
              <a:rPr lang="en-GB" altLang="zh-CN" sz="1867" dirty="0">
                <a:ea typeface="Arial Unicode MS" panose="020B0604020202020204" pitchFamily="34" charset="-128"/>
                <a:cs typeface="Arial Unicode MS" panose="020B0604020202020204" pitchFamily="34" charset="-128"/>
              </a:rPr>
              <a:t>2 years HO (second year Bachelor);</a:t>
            </a:r>
          </a:p>
          <a:p>
            <a:pPr marL="1752556" lvl="3" indent="-380990">
              <a:buFont typeface="Wingdings" panose="05000000000000000000" pitchFamily="2" charset="2"/>
              <a:buChar char="Ø"/>
            </a:pPr>
            <a:r>
              <a:rPr lang="en-GB" altLang="zh-CN" sz="1867" dirty="0">
                <a:ea typeface="Arial Unicode MS" panose="020B0604020202020204" pitchFamily="34" charset="-128"/>
                <a:cs typeface="Arial Unicode MS" panose="020B0604020202020204" pitchFamily="34" charset="-128"/>
              </a:rPr>
              <a:t>HND more practical and applied than DipHE</a:t>
            </a:r>
          </a:p>
          <a:p>
            <a:pPr marL="1752556" lvl="3" indent="-380990">
              <a:buFont typeface="Wingdings" panose="05000000000000000000" pitchFamily="2" charset="2"/>
              <a:buChar char="Ø"/>
            </a:pPr>
            <a:r>
              <a:rPr lang="en-GB" altLang="zh-CN" sz="1867" dirty="0">
                <a:ea typeface="Arial Unicode MS" panose="020B0604020202020204" pitchFamily="34" charset="-128"/>
                <a:cs typeface="Arial Unicode MS" panose="020B0604020202020204" pitchFamily="34" charset="-128"/>
              </a:rPr>
              <a:t>240 credits</a:t>
            </a:r>
          </a:p>
          <a:p>
            <a:pPr marL="1752556" lvl="3" indent="-380990">
              <a:buFont typeface="Wingdings" panose="05000000000000000000" pitchFamily="2" charset="2"/>
              <a:buChar char="Ø"/>
            </a:pPr>
            <a:r>
              <a:rPr lang="en-GB" altLang="zh-CN" sz="1867" dirty="0">
                <a:ea typeface="Arial Unicode MS" panose="020B0604020202020204" pitchFamily="34" charset="-128"/>
                <a:cs typeface="Arial Unicode MS" panose="020B0604020202020204" pitchFamily="34" charset="-128"/>
              </a:rPr>
              <a:t>Entry requirements: </a:t>
            </a:r>
            <a:r>
              <a:rPr lang="en-GB" altLang="zh-CN" sz="1867" dirty="0" err="1">
                <a:ea typeface="Arial Unicode MS" panose="020B0604020202020204" pitchFamily="34" charset="-128"/>
                <a:cs typeface="Arial Unicode MS" panose="020B0604020202020204" pitchFamily="34" charset="-128"/>
              </a:rPr>
              <a:t>zie</a:t>
            </a:r>
            <a:r>
              <a:rPr lang="en-GB" altLang="zh-CN" sz="1867" dirty="0">
                <a:ea typeface="Arial Unicode MS" panose="020B0604020202020204" pitchFamily="34" charset="-128"/>
                <a:cs typeface="Arial Unicode MS" panose="020B0604020202020204" pitchFamily="34" charset="-128"/>
              </a:rPr>
              <a:t> HNC.</a:t>
            </a:r>
          </a:p>
          <a:p>
            <a:pPr marL="1752556" lvl="3" indent="-380990">
              <a:buFont typeface="Wingdings" panose="05000000000000000000" pitchFamily="2" charset="2"/>
              <a:buChar char="Ø"/>
            </a:pPr>
            <a:r>
              <a:rPr lang="en-GB" altLang="zh-CN" sz="1867" dirty="0">
                <a:ea typeface="Arial Unicode MS" panose="020B0604020202020204" pitchFamily="34" charset="-128"/>
                <a:cs typeface="Arial Unicode MS" panose="020B0604020202020204" pitchFamily="34" charset="-128"/>
              </a:rPr>
              <a:t>Advanced standing, pathway to second or third year Bachelor (top-up program).</a:t>
            </a:r>
          </a:p>
          <a:p>
            <a:pPr marL="1752556" lvl="3" indent="-380990">
              <a:buFont typeface="Wingdings" panose="05000000000000000000" pitchFamily="2" charset="2"/>
              <a:buChar char="Ø"/>
            </a:pPr>
            <a:r>
              <a:rPr lang="en-GB" altLang="zh-CN" sz="1867" dirty="0">
                <a:ea typeface="Arial Unicode MS" panose="020B0604020202020204" pitchFamily="34" charset="-128"/>
                <a:cs typeface="Arial Unicode MS" panose="020B0604020202020204" pitchFamily="34" charset="-128"/>
              </a:rPr>
              <a:t>Exit award after first year: HNC/</a:t>
            </a:r>
            <a:r>
              <a:rPr lang="en-GB" altLang="zh-CN" sz="1867" dirty="0" err="1">
                <a:ea typeface="Arial Unicode MS" panose="020B0604020202020204" pitchFamily="34" charset="-128"/>
                <a:cs typeface="Arial Unicode MS" panose="020B0604020202020204" pitchFamily="34" charset="-128"/>
              </a:rPr>
              <a:t>CertHE</a:t>
            </a:r>
            <a:r>
              <a:rPr lang="en-GB" altLang="zh-CN" sz="1867" dirty="0">
                <a:ea typeface="Arial Unicode MS" panose="020B0604020202020204" pitchFamily="34" charset="-128"/>
                <a:cs typeface="Arial Unicode MS" panose="020B0604020202020204" pitchFamily="34" charset="-128"/>
              </a:rPr>
              <a:t>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761981" lvl="2" indent="0">
              <a:buNone/>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85922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afbeelding&#10;&#10;Automatisch gegenereerde beschrijving">
            <a:extLst>
              <a:ext uri="{FF2B5EF4-FFF2-40B4-BE49-F238E27FC236}">
                <a16:creationId xmlns:a16="http://schemas.microsoft.com/office/drawing/2014/main" id="{47C48FDA-0A9F-4694-A803-B9363263E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0"/>
            <a:ext cx="4849683" cy="6858000"/>
          </a:xfrm>
          <a:prstGeom prst="rect">
            <a:avLst/>
          </a:prstGeom>
        </p:spPr>
      </p:pic>
      <p:sp>
        <p:nvSpPr>
          <p:cNvPr id="3" name="Rechthoek 2">
            <a:extLst>
              <a:ext uri="{FF2B5EF4-FFF2-40B4-BE49-F238E27FC236}">
                <a16:creationId xmlns:a16="http://schemas.microsoft.com/office/drawing/2014/main" id="{6A1426C1-7806-4D75-A0CB-BE1686619C80}"/>
              </a:ext>
            </a:extLst>
          </p:cNvPr>
          <p:cNvSpPr/>
          <p:nvPr/>
        </p:nvSpPr>
        <p:spPr>
          <a:xfrm>
            <a:off x="1103870" y="3814119"/>
            <a:ext cx="1771136" cy="1729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Afbeelding 6" descr="Afbeelding met tekst&#10;&#10;Automatisch gegenereerde beschrijving">
            <a:extLst>
              <a:ext uri="{FF2B5EF4-FFF2-40B4-BE49-F238E27FC236}">
                <a16:creationId xmlns:a16="http://schemas.microsoft.com/office/drawing/2014/main" id="{BFD06AF2-0EBC-42B3-ADB0-A9C19517D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228" y="135466"/>
            <a:ext cx="4849683" cy="65701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Rechthoek 10">
            <a:extLst>
              <a:ext uri="{FF2B5EF4-FFF2-40B4-BE49-F238E27FC236}">
                <a16:creationId xmlns:a16="http://schemas.microsoft.com/office/drawing/2014/main" id="{ED60DBBA-748D-4D9C-BFD5-EB15BCD7FDDA}"/>
              </a:ext>
            </a:extLst>
          </p:cNvPr>
          <p:cNvSpPr/>
          <p:nvPr/>
        </p:nvSpPr>
        <p:spPr>
          <a:xfrm>
            <a:off x="8754979" y="2290576"/>
            <a:ext cx="1441622" cy="1482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519655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662D97-883A-4119-8F90-401F67B7849E}"/>
              </a:ext>
            </a:extLst>
          </p:cNvPr>
          <p:cNvSpPr>
            <a:spLocks noGrp="1"/>
          </p:cNvSpPr>
          <p:nvPr>
            <p:ph type="title"/>
          </p:nvPr>
        </p:nvSpPr>
        <p:spPr>
          <a:xfrm>
            <a:off x="609600" y="758736"/>
            <a:ext cx="10972800" cy="1143000"/>
          </a:xfrm>
        </p:spPr>
        <p:txBody>
          <a:bodyPr>
            <a:normAutofit fontScale="90000"/>
          </a:bodyPr>
          <a:lstStyle/>
          <a:p>
            <a:r>
              <a:rPr lang="nl-NL" dirty="0" err="1">
                <a:solidFill>
                  <a:schemeClr val="accent1"/>
                </a:solidFill>
              </a:rPr>
              <a:t>Ordinary</a:t>
            </a:r>
            <a:r>
              <a:rPr lang="nl-NL" dirty="0">
                <a:solidFill>
                  <a:schemeClr val="accent1"/>
                </a:solidFill>
              </a:rPr>
              <a:t> </a:t>
            </a:r>
            <a:r>
              <a:rPr lang="nl-NL" dirty="0" err="1">
                <a:solidFill>
                  <a:schemeClr val="accent1"/>
                </a:solidFill>
              </a:rPr>
              <a:t>vs</a:t>
            </a:r>
            <a:r>
              <a:rPr lang="nl-NL" dirty="0">
                <a:solidFill>
                  <a:schemeClr val="accent1"/>
                </a:solidFill>
              </a:rPr>
              <a:t> </a:t>
            </a:r>
            <a:r>
              <a:rPr lang="nl-NL" dirty="0" err="1">
                <a:solidFill>
                  <a:schemeClr val="accent1"/>
                </a:solidFill>
              </a:rPr>
              <a:t>Honours</a:t>
            </a:r>
            <a:br>
              <a:rPr lang="nl-NL" dirty="0">
                <a:solidFill>
                  <a:schemeClr val="accent1"/>
                </a:solidFill>
              </a:rPr>
            </a:br>
            <a:r>
              <a:rPr lang="nl-NL" sz="2400" dirty="0">
                <a:solidFill>
                  <a:schemeClr val="accent1"/>
                </a:solidFill>
              </a:rPr>
              <a:t>(</a:t>
            </a:r>
            <a:r>
              <a:rPr lang="nl-NL" sz="2400" dirty="0" err="1">
                <a:solidFill>
                  <a:schemeClr val="accent1"/>
                </a:solidFill>
              </a:rPr>
              <a:t>Please</a:t>
            </a:r>
            <a:r>
              <a:rPr lang="nl-NL" sz="2400" dirty="0">
                <a:solidFill>
                  <a:schemeClr val="accent1"/>
                </a:solidFill>
              </a:rPr>
              <a:t> </a:t>
            </a:r>
            <a:r>
              <a:rPr lang="nl-NL" sz="2400" dirty="0" err="1">
                <a:solidFill>
                  <a:schemeClr val="accent1"/>
                </a:solidFill>
              </a:rPr>
              <a:t>use</a:t>
            </a:r>
            <a:r>
              <a:rPr lang="nl-NL" sz="2400" dirty="0">
                <a:solidFill>
                  <a:schemeClr val="accent1"/>
                </a:solidFill>
              </a:rPr>
              <a:t> the chat)</a:t>
            </a:r>
          </a:p>
        </p:txBody>
      </p:sp>
      <p:sp>
        <p:nvSpPr>
          <p:cNvPr id="3" name="Tijdelijke aanduiding voor inhoud 2">
            <a:extLst>
              <a:ext uri="{FF2B5EF4-FFF2-40B4-BE49-F238E27FC236}">
                <a16:creationId xmlns:a16="http://schemas.microsoft.com/office/drawing/2014/main" id="{121F36F3-DA78-4839-88D5-E8EDD5A19C77}"/>
              </a:ext>
            </a:extLst>
          </p:cNvPr>
          <p:cNvSpPr>
            <a:spLocks noGrp="1"/>
          </p:cNvSpPr>
          <p:nvPr>
            <p:ph idx="1"/>
          </p:nvPr>
        </p:nvSpPr>
        <p:spPr>
          <a:xfrm>
            <a:off x="609600" y="1957892"/>
            <a:ext cx="10972800" cy="4168272"/>
          </a:xfrm>
        </p:spPr>
        <p:txBody>
          <a:bodyPr>
            <a:normAutofit/>
          </a:bodyPr>
          <a:lstStyle/>
          <a:p>
            <a:pPr marL="0" indent="0">
              <a:buNone/>
            </a:pPr>
            <a:endParaRPr lang="nl-NL" dirty="0"/>
          </a:p>
          <a:p>
            <a:pPr marL="0" indent="0">
              <a:buNone/>
            </a:pPr>
            <a:r>
              <a:rPr lang="nl-NL" sz="3200" b="1" dirty="0"/>
              <a:t>Question 1</a:t>
            </a:r>
            <a:r>
              <a:rPr lang="nl-NL" sz="3200" dirty="0"/>
              <a:t>: </a:t>
            </a:r>
            <a:r>
              <a:rPr lang="nl-NL" sz="3200" dirty="0" err="1"/>
              <a:t>how</a:t>
            </a:r>
            <a:r>
              <a:rPr lang="nl-NL" sz="3200" dirty="0"/>
              <a:t> </a:t>
            </a:r>
            <a:r>
              <a:rPr lang="nl-NL" sz="3200" dirty="0" err="1"/>
              <a:t>many</a:t>
            </a:r>
            <a:r>
              <a:rPr lang="nl-NL" sz="3200" dirty="0"/>
              <a:t> </a:t>
            </a:r>
            <a:r>
              <a:rPr lang="nl-NL" sz="3200" dirty="0" err="1"/>
              <a:t>credits</a:t>
            </a:r>
            <a:r>
              <a:rPr lang="nl-NL" sz="3200" dirty="0"/>
              <a:t> are </a:t>
            </a:r>
            <a:r>
              <a:rPr lang="nl-NL" sz="3200" dirty="0" err="1"/>
              <a:t>minimally</a:t>
            </a:r>
            <a:r>
              <a:rPr lang="nl-NL" sz="3200" dirty="0"/>
              <a:t> </a:t>
            </a:r>
            <a:r>
              <a:rPr lang="nl-NL" sz="3200" dirty="0" err="1"/>
              <a:t>required</a:t>
            </a:r>
            <a:r>
              <a:rPr lang="nl-NL" sz="3200" dirty="0"/>
              <a:t> </a:t>
            </a:r>
            <a:r>
              <a:rPr lang="nl-NL" sz="3200" dirty="0" err="1"/>
              <a:t>for</a:t>
            </a:r>
            <a:r>
              <a:rPr lang="nl-NL" sz="3200" dirty="0"/>
              <a:t> </a:t>
            </a:r>
            <a:r>
              <a:rPr lang="nl-NL" sz="3200" dirty="0" err="1"/>
              <a:t>an</a:t>
            </a:r>
            <a:r>
              <a:rPr lang="nl-NL" sz="3200" dirty="0"/>
              <a:t> </a:t>
            </a:r>
            <a:r>
              <a:rPr lang="nl-NL" sz="3200" dirty="0" err="1"/>
              <a:t>Ordinary</a:t>
            </a:r>
            <a:r>
              <a:rPr lang="nl-NL" sz="3200" dirty="0"/>
              <a:t> Bachelor and </a:t>
            </a:r>
            <a:r>
              <a:rPr lang="nl-NL" sz="3200" dirty="0" err="1"/>
              <a:t>how</a:t>
            </a:r>
            <a:r>
              <a:rPr lang="nl-NL" sz="3200" dirty="0"/>
              <a:t> </a:t>
            </a:r>
            <a:r>
              <a:rPr lang="nl-NL" sz="3200" dirty="0" err="1"/>
              <a:t>many</a:t>
            </a:r>
            <a:r>
              <a:rPr lang="nl-NL" sz="3200" dirty="0"/>
              <a:t> </a:t>
            </a:r>
            <a:r>
              <a:rPr lang="nl-NL" sz="3200" dirty="0" err="1"/>
              <a:t>for</a:t>
            </a:r>
            <a:r>
              <a:rPr lang="nl-NL" sz="3200" dirty="0"/>
              <a:t> </a:t>
            </a:r>
            <a:r>
              <a:rPr lang="nl-NL" sz="3200" dirty="0" err="1"/>
              <a:t>an</a:t>
            </a:r>
            <a:r>
              <a:rPr lang="nl-NL" sz="3200" dirty="0"/>
              <a:t> </a:t>
            </a:r>
            <a:r>
              <a:rPr lang="nl-NL" sz="3200" dirty="0" err="1"/>
              <a:t>Honours</a:t>
            </a:r>
            <a:r>
              <a:rPr lang="nl-NL" sz="3200" dirty="0"/>
              <a:t> Bachelor? </a:t>
            </a:r>
          </a:p>
          <a:p>
            <a:pPr marL="0" indent="0">
              <a:buNone/>
            </a:pPr>
            <a:endParaRPr lang="nl-NL" sz="3200" dirty="0"/>
          </a:p>
          <a:p>
            <a:pPr marL="0" indent="0">
              <a:buNone/>
            </a:pPr>
            <a:r>
              <a:rPr lang="nl-NL" sz="3200" b="1" dirty="0"/>
              <a:t>Question 2</a:t>
            </a:r>
            <a:r>
              <a:rPr lang="nl-NL" sz="3200" dirty="0"/>
              <a:t>: </a:t>
            </a:r>
            <a:r>
              <a:rPr lang="nl-NL" sz="3200" dirty="0" err="1"/>
              <a:t>Can</a:t>
            </a:r>
            <a:r>
              <a:rPr lang="nl-NL" sz="3200" dirty="0"/>
              <a:t> </a:t>
            </a:r>
            <a:r>
              <a:rPr lang="nl-NL" sz="3200" dirty="0" err="1"/>
              <a:t>you</a:t>
            </a:r>
            <a:r>
              <a:rPr lang="nl-NL" sz="3200" dirty="0"/>
              <a:t> continue </a:t>
            </a:r>
            <a:r>
              <a:rPr lang="nl-NL" sz="3200" dirty="0" err="1"/>
              <a:t>your</a:t>
            </a:r>
            <a:r>
              <a:rPr lang="nl-NL" sz="3200" dirty="0"/>
              <a:t> </a:t>
            </a:r>
            <a:r>
              <a:rPr lang="nl-NL" sz="3200" dirty="0" err="1"/>
              <a:t>study</a:t>
            </a:r>
            <a:r>
              <a:rPr lang="nl-NL" sz="3200" dirty="0"/>
              <a:t> </a:t>
            </a:r>
            <a:r>
              <a:rPr lang="nl-NL" sz="3200" dirty="0" err="1"/>
              <a:t>into</a:t>
            </a:r>
            <a:r>
              <a:rPr lang="nl-NL" sz="3200" dirty="0"/>
              <a:t> a </a:t>
            </a:r>
            <a:r>
              <a:rPr lang="nl-NL" sz="3200" dirty="0" err="1"/>
              <a:t>master’s</a:t>
            </a:r>
            <a:r>
              <a:rPr lang="nl-NL" sz="3200" dirty="0"/>
              <a:t> </a:t>
            </a:r>
            <a:r>
              <a:rPr lang="nl-NL" sz="3200" dirty="0" err="1"/>
              <a:t>programme</a:t>
            </a:r>
            <a:r>
              <a:rPr lang="nl-NL" sz="3200" dirty="0"/>
              <a:t> </a:t>
            </a:r>
            <a:r>
              <a:rPr lang="nl-NL" sz="3200" dirty="0" err="1"/>
              <a:t>with</a:t>
            </a:r>
            <a:r>
              <a:rPr lang="nl-NL" sz="3200" dirty="0"/>
              <a:t> </a:t>
            </a:r>
            <a:r>
              <a:rPr lang="nl-NL" sz="3200" dirty="0" err="1"/>
              <a:t>both</a:t>
            </a:r>
            <a:r>
              <a:rPr lang="nl-NL" sz="3200" dirty="0"/>
              <a:t> types of Bachelors? </a:t>
            </a:r>
          </a:p>
        </p:txBody>
      </p:sp>
    </p:spTree>
    <p:extLst>
      <p:ext uri="{BB962C8B-B14F-4D97-AF65-F5344CB8AC3E}">
        <p14:creationId xmlns:p14="http://schemas.microsoft.com/office/powerpoint/2010/main" val="1245488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a:xfrm>
            <a:off x="9906000" y="6538914"/>
            <a:ext cx="457200" cy="252412"/>
          </a:xfrm>
          <a:prstGeom prst="rect">
            <a:avLst/>
          </a:prstGeom>
        </p:spPr>
        <p:txBody>
          <a:bodyPr/>
          <a:lstStyle/>
          <a:p>
            <a:pPr defTabSz="609585"/>
            <a:fld id="{0EB1F211-CFC1-40FB-B5D2-73C8CA6D722B}" type="slidenum">
              <a:rPr lang="nl-NL" altLang="nl-NL">
                <a:solidFill>
                  <a:prstClr val="black">
                    <a:tint val="75000"/>
                  </a:prstClr>
                </a:solidFill>
                <a:latin typeface="Calibri"/>
              </a:rPr>
              <a:pPr defTabSz="609585"/>
              <a:t>4</a:t>
            </a:fld>
            <a:endParaRPr lang="nl-NL" altLang="nl-NL">
              <a:solidFill>
                <a:prstClr val="black">
                  <a:tint val="75000"/>
                </a:prstClr>
              </a:solidFill>
              <a:latin typeface="Calibri"/>
            </a:endParaRPr>
          </a:p>
        </p:txBody>
      </p:sp>
      <p:sp>
        <p:nvSpPr>
          <p:cNvPr id="14338" name="Rectangle 2"/>
          <p:cNvSpPr>
            <a:spLocks noGrp="1" noChangeArrowheads="1"/>
          </p:cNvSpPr>
          <p:nvPr>
            <p:ph type="title"/>
          </p:nvPr>
        </p:nvSpPr>
        <p:spPr>
          <a:xfrm>
            <a:off x="406400" y="945322"/>
            <a:ext cx="10769600" cy="1188279"/>
          </a:xfrm>
        </p:spPr>
        <p:txBody>
          <a:bodyPr>
            <a:normAutofit/>
          </a:bodyPr>
          <a:lstStyle/>
          <a:p>
            <a:r>
              <a:rPr lang="nl-NL" altLang="nl-NL" dirty="0">
                <a:solidFill>
                  <a:schemeClr val="accent1"/>
                </a:solidFill>
              </a:rPr>
              <a:t>Britse NQF </a:t>
            </a:r>
          </a:p>
        </p:txBody>
      </p:sp>
      <p:graphicFrame>
        <p:nvGraphicFramePr>
          <p:cNvPr id="2" name="Tabel 1">
            <a:extLst>
              <a:ext uri="{FF2B5EF4-FFF2-40B4-BE49-F238E27FC236}">
                <a16:creationId xmlns:a16="http://schemas.microsoft.com/office/drawing/2014/main" id="{B0DF87F9-56B5-459D-9DE2-5D2C3DC4AF69}"/>
              </a:ext>
            </a:extLst>
          </p:cNvPr>
          <p:cNvGraphicFramePr>
            <a:graphicFrameLocks noGrp="1"/>
          </p:cNvGraphicFramePr>
          <p:nvPr>
            <p:extLst>
              <p:ext uri="{D42A27DB-BD31-4B8C-83A1-F6EECF244321}">
                <p14:modId xmlns:p14="http://schemas.microsoft.com/office/powerpoint/2010/main" val="1314349777"/>
              </p:ext>
            </p:extLst>
          </p:nvPr>
        </p:nvGraphicFramePr>
        <p:xfrm>
          <a:off x="750279" y="391413"/>
          <a:ext cx="8787619" cy="6238239"/>
        </p:xfrm>
        <a:graphic>
          <a:graphicData uri="http://schemas.openxmlformats.org/drawingml/2006/table">
            <a:tbl>
              <a:tblPr firstRow="1" bandRow="1">
                <a:tableStyleId>{5C22544A-7EE6-4342-B048-85BDC9FD1C3A}</a:tableStyleId>
              </a:tblPr>
              <a:tblGrid>
                <a:gridCol w="7680959">
                  <a:extLst>
                    <a:ext uri="{9D8B030D-6E8A-4147-A177-3AD203B41FA5}">
                      <a16:colId xmlns:a16="http://schemas.microsoft.com/office/drawing/2014/main" val="250098899"/>
                    </a:ext>
                  </a:extLst>
                </a:gridCol>
                <a:gridCol w="1106660">
                  <a:extLst>
                    <a:ext uri="{9D8B030D-6E8A-4147-A177-3AD203B41FA5}">
                      <a16:colId xmlns:a16="http://schemas.microsoft.com/office/drawing/2014/main" val="3723448012"/>
                    </a:ext>
                  </a:extLst>
                </a:gridCol>
              </a:tblGrid>
              <a:tr h="494453">
                <a:tc>
                  <a:txBody>
                    <a:bodyPr/>
                    <a:lstStyle/>
                    <a:p>
                      <a:r>
                        <a:rPr lang="nl-NL" sz="1600" dirty="0"/>
                        <a:t>National </a:t>
                      </a:r>
                      <a:r>
                        <a:rPr lang="nl-NL" sz="1600" dirty="0" err="1"/>
                        <a:t>Qualifications</a:t>
                      </a:r>
                      <a:r>
                        <a:rPr lang="nl-NL" sz="1600" dirty="0"/>
                        <a:t> Framework (NQF)</a:t>
                      </a:r>
                    </a:p>
                  </a:txBody>
                  <a:tcPr marL="121920" marR="121920" marT="60960" marB="60960"/>
                </a:tc>
                <a:tc>
                  <a:txBody>
                    <a:bodyPr/>
                    <a:lstStyle/>
                    <a:p>
                      <a:r>
                        <a:rPr lang="nl-NL" sz="1600" dirty="0"/>
                        <a:t>Level</a:t>
                      </a:r>
                    </a:p>
                  </a:txBody>
                  <a:tcPr marL="121920" marR="121920" marT="60960" marB="60960"/>
                </a:tc>
                <a:extLst>
                  <a:ext uri="{0D108BD9-81ED-4DB2-BD59-A6C34878D82A}">
                    <a16:rowId xmlns:a16="http://schemas.microsoft.com/office/drawing/2014/main" val="472853894"/>
                  </a:ext>
                </a:extLst>
              </a:tr>
              <a:tr h="494453">
                <a:tc>
                  <a:txBody>
                    <a:bodyPr/>
                    <a:lstStyle/>
                    <a:p>
                      <a:r>
                        <a:rPr lang="nl-NL" sz="1600" dirty="0"/>
                        <a:t>PhD, professional </a:t>
                      </a:r>
                      <a:r>
                        <a:rPr lang="nl-NL" sz="1600" dirty="0" err="1"/>
                        <a:t>doctorate</a:t>
                      </a:r>
                      <a:endParaRPr lang="nl-NL" sz="1600" dirty="0"/>
                    </a:p>
                  </a:txBody>
                  <a:tcPr marL="121920" marR="121920" marT="60960" marB="60960"/>
                </a:tc>
                <a:tc>
                  <a:txBody>
                    <a:bodyPr/>
                    <a:lstStyle/>
                    <a:p>
                      <a:r>
                        <a:rPr lang="nl-NL" sz="1600" dirty="0"/>
                        <a:t>8</a:t>
                      </a:r>
                    </a:p>
                  </a:txBody>
                  <a:tcPr marL="121920" marR="121920" marT="60960" marB="60960"/>
                </a:tc>
                <a:extLst>
                  <a:ext uri="{0D108BD9-81ED-4DB2-BD59-A6C34878D82A}">
                    <a16:rowId xmlns:a16="http://schemas.microsoft.com/office/drawing/2014/main" val="3690375896"/>
                  </a:ext>
                </a:extLst>
              </a:tr>
              <a:tr h="1341120">
                <a:tc>
                  <a:txBody>
                    <a:bodyPr/>
                    <a:lstStyle/>
                    <a:p>
                      <a:r>
                        <a:rPr lang="nl-NL" sz="1600" dirty="0"/>
                        <a:t>Master (MSc, MA, </a:t>
                      </a:r>
                      <a:r>
                        <a:rPr lang="nl-NL" sz="1600" dirty="0" err="1"/>
                        <a:t>MLitt</a:t>
                      </a:r>
                      <a:r>
                        <a:rPr lang="nl-NL" sz="1600" dirty="0"/>
                        <a:t>, MPhil, </a:t>
                      </a:r>
                      <a:r>
                        <a:rPr lang="nl-NL" sz="1600" dirty="0" err="1"/>
                        <a:t>Mres</a:t>
                      </a:r>
                      <a:r>
                        <a:rPr lang="nl-NL" sz="1600" dirty="0"/>
                        <a:t>, MBA)</a:t>
                      </a:r>
                    </a:p>
                    <a:p>
                      <a:r>
                        <a:rPr lang="nl-NL" sz="1600" dirty="0" err="1"/>
                        <a:t>Integrated</a:t>
                      </a:r>
                      <a:r>
                        <a:rPr lang="nl-NL" sz="1600" dirty="0"/>
                        <a:t> Masters (MEng, </a:t>
                      </a:r>
                      <a:r>
                        <a:rPr lang="nl-NL" sz="1600" dirty="0" err="1"/>
                        <a:t>MPhys</a:t>
                      </a:r>
                      <a:r>
                        <a:rPr lang="nl-NL" sz="1600" dirty="0"/>
                        <a:t>, </a:t>
                      </a:r>
                      <a:r>
                        <a:rPr lang="nl-NL" sz="1600" dirty="0" err="1"/>
                        <a:t>MPharm</a:t>
                      </a:r>
                      <a:r>
                        <a:rPr lang="nl-NL" sz="1600" dirty="0"/>
                        <a:t>,  </a:t>
                      </a:r>
                      <a:r>
                        <a:rPr lang="nl-NL" sz="1600" dirty="0" err="1"/>
                        <a:t>MChem</a:t>
                      </a:r>
                      <a:r>
                        <a:rPr lang="nl-NL" sz="1600" dirty="0"/>
                        <a:t>)</a:t>
                      </a:r>
                    </a:p>
                    <a:p>
                      <a:r>
                        <a:rPr lang="nl-NL" sz="1600" dirty="0"/>
                        <a:t>First </a:t>
                      </a:r>
                      <a:r>
                        <a:rPr lang="nl-NL" sz="1600" dirty="0" err="1"/>
                        <a:t>degrees</a:t>
                      </a:r>
                      <a:r>
                        <a:rPr lang="nl-NL" sz="1600" dirty="0"/>
                        <a:t> in </a:t>
                      </a:r>
                      <a:r>
                        <a:rPr lang="nl-NL" sz="1600" dirty="0" err="1"/>
                        <a:t>medicine</a:t>
                      </a:r>
                      <a:r>
                        <a:rPr lang="nl-NL" sz="1600" dirty="0"/>
                        <a:t>, </a:t>
                      </a:r>
                      <a:r>
                        <a:rPr lang="nl-NL" sz="1600" dirty="0" err="1"/>
                        <a:t>dentistry</a:t>
                      </a:r>
                      <a:r>
                        <a:rPr lang="nl-NL" sz="1600" dirty="0"/>
                        <a:t>, </a:t>
                      </a:r>
                      <a:r>
                        <a:rPr lang="nl-NL" sz="1600" dirty="0" err="1"/>
                        <a:t>veterinary</a:t>
                      </a:r>
                      <a:r>
                        <a:rPr lang="nl-NL" sz="1600" dirty="0"/>
                        <a:t> </a:t>
                      </a:r>
                      <a:r>
                        <a:rPr lang="nl-NL" sz="1600" dirty="0" err="1"/>
                        <a:t>medicine</a:t>
                      </a:r>
                      <a:r>
                        <a:rPr lang="nl-NL" sz="1600" dirty="0"/>
                        <a:t> (MB </a:t>
                      </a:r>
                      <a:r>
                        <a:rPr lang="nl-NL" sz="1600" dirty="0" err="1"/>
                        <a:t>ChB</a:t>
                      </a:r>
                      <a:r>
                        <a:rPr lang="nl-NL" sz="1600" dirty="0"/>
                        <a:t>, BM DS, </a:t>
                      </a:r>
                      <a:r>
                        <a:rPr lang="nl-NL" sz="1600" dirty="0" err="1"/>
                        <a:t>BVSc</a:t>
                      </a:r>
                      <a:r>
                        <a:rPr lang="nl-NL" sz="1600" dirty="0"/>
                        <a:t>, BVMS)</a:t>
                      </a:r>
                    </a:p>
                    <a:p>
                      <a:r>
                        <a:rPr lang="nl-NL" sz="1600" dirty="0" err="1"/>
                        <a:t>Postgraduate</a:t>
                      </a:r>
                      <a:r>
                        <a:rPr lang="nl-NL" sz="1600" dirty="0"/>
                        <a:t> </a:t>
                      </a:r>
                      <a:r>
                        <a:rPr lang="nl-NL" sz="1600" dirty="0" err="1"/>
                        <a:t>diplomas</a:t>
                      </a:r>
                      <a:endParaRPr lang="nl-NL" sz="1600" dirty="0"/>
                    </a:p>
                    <a:p>
                      <a:r>
                        <a:rPr lang="nl-NL" sz="1600" dirty="0" err="1"/>
                        <a:t>Postgraduate</a:t>
                      </a:r>
                      <a:r>
                        <a:rPr lang="nl-NL" sz="1600" dirty="0"/>
                        <a:t> </a:t>
                      </a:r>
                      <a:r>
                        <a:rPr lang="nl-NL" sz="1600" dirty="0" err="1"/>
                        <a:t>Certificates</a:t>
                      </a:r>
                      <a:endParaRPr lang="nl-NL" sz="1600" dirty="0"/>
                    </a:p>
                  </a:txBody>
                  <a:tcPr marL="121920" marR="121920" marT="60960" marB="60960"/>
                </a:tc>
                <a:tc>
                  <a:txBody>
                    <a:bodyPr/>
                    <a:lstStyle/>
                    <a:p>
                      <a:r>
                        <a:rPr lang="nl-NL" sz="1600" dirty="0"/>
                        <a:t>7</a:t>
                      </a:r>
                    </a:p>
                  </a:txBody>
                  <a:tcPr marL="121920" marR="121920" marT="60960" marB="60960"/>
                </a:tc>
                <a:extLst>
                  <a:ext uri="{0D108BD9-81ED-4DB2-BD59-A6C34878D82A}">
                    <a16:rowId xmlns:a16="http://schemas.microsoft.com/office/drawing/2014/main" val="4017674102"/>
                  </a:ext>
                </a:extLst>
              </a:tr>
              <a:tr h="1097280">
                <a:tc>
                  <a:txBody>
                    <a:bodyPr/>
                    <a:lstStyle/>
                    <a:p>
                      <a:r>
                        <a:rPr lang="nl-NL" sz="1600" dirty="0" err="1"/>
                        <a:t>Honours</a:t>
                      </a:r>
                      <a:r>
                        <a:rPr lang="nl-NL" sz="1600" dirty="0"/>
                        <a:t> Bachelors</a:t>
                      </a:r>
                    </a:p>
                    <a:p>
                      <a:r>
                        <a:rPr lang="nl-NL" sz="1600" dirty="0" err="1"/>
                        <a:t>Ordinary</a:t>
                      </a:r>
                      <a:r>
                        <a:rPr lang="nl-NL" sz="1600" dirty="0"/>
                        <a:t> Bachelors</a:t>
                      </a:r>
                    </a:p>
                    <a:p>
                      <a:r>
                        <a:rPr lang="nl-NL" sz="1600" dirty="0" err="1"/>
                        <a:t>Graduate</a:t>
                      </a:r>
                      <a:r>
                        <a:rPr lang="nl-NL" sz="1600" dirty="0"/>
                        <a:t> </a:t>
                      </a:r>
                      <a:r>
                        <a:rPr lang="nl-NL" sz="1600" dirty="0" err="1"/>
                        <a:t>diplomas</a:t>
                      </a:r>
                      <a:endParaRPr lang="nl-NL" sz="1600" dirty="0"/>
                    </a:p>
                    <a:p>
                      <a:r>
                        <a:rPr lang="nl-NL" sz="1600" dirty="0" err="1"/>
                        <a:t>Graduate</a:t>
                      </a:r>
                      <a:r>
                        <a:rPr lang="nl-NL" sz="1600" dirty="0"/>
                        <a:t> </a:t>
                      </a:r>
                      <a:r>
                        <a:rPr lang="nl-NL" sz="1600" dirty="0" err="1"/>
                        <a:t>Certificates</a:t>
                      </a:r>
                      <a:endParaRPr lang="nl-NL" sz="1600" dirty="0"/>
                    </a:p>
                  </a:txBody>
                  <a:tcPr marL="121920" marR="121920" marT="60960" marB="60960"/>
                </a:tc>
                <a:tc>
                  <a:txBody>
                    <a:bodyPr/>
                    <a:lstStyle/>
                    <a:p>
                      <a:r>
                        <a:rPr lang="nl-NL" sz="1600" dirty="0"/>
                        <a:t>6</a:t>
                      </a:r>
                    </a:p>
                  </a:txBody>
                  <a:tcPr marL="121920" marR="121920" marT="60960" marB="60960"/>
                </a:tc>
                <a:extLst>
                  <a:ext uri="{0D108BD9-81ED-4DB2-BD59-A6C34878D82A}">
                    <a16:rowId xmlns:a16="http://schemas.microsoft.com/office/drawing/2014/main" val="2899524718"/>
                  </a:ext>
                </a:extLst>
              </a:tr>
              <a:tr h="853440">
                <a:tc>
                  <a:txBody>
                    <a:bodyPr/>
                    <a:lstStyle/>
                    <a:p>
                      <a:r>
                        <a:rPr lang="nl-NL" sz="1600" dirty="0"/>
                        <a:t>Foundation </a:t>
                      </a:r>
                      <a:r>
                        <a:rPr lang="nl-NL" sz="1600" dirty="0" err="1"/>
                        <a:t>degrees</a:t>
                      </a:r>
                      <a:r>
                        <a:rPr lang="nl-NL" sz="1600" dirty="0"/>
                        <a:t> (</a:t>
                      </a:r>
                      <a:r>
                        <a:rPr lang="nl-NL" sz="1600" dirty="0" err="1"/>
                        <a:t>FdA</a:t>
                      </a:r>
                      <a:r>
                        <a:rPr lang="nl-NL" sz="1600" dirty="0"/>
                        <a:t>, </a:t>
                      </a:r>
                      <a:r>
                        <a:rPr lang="nl-NL" sz="1600" dirty="0" err="1"/>
                        <a:t>FdSc</a:t>
                      </a:r>
                      <a:r>
                        <a:rPr lang="nl-NL" sz="1600" dirty="0"/>
                        <a:t>)</a:t>
                      </a:r>
                    </a:p>
                    <a:p>
                      <a:r>
                        <a:rPr lang="nl-NL" sz="1600" dirty="0"/>
                        <a:t>Diploma of </a:t>
                      </a:r>
                      <a:r>
                        <a:rPr lang="nl-NL" sz="1600" dirty="0" err="1"/>
                        <a:t>Higher</a:t>
                      </a:r>
                      <a:r>
                        <a:rPr lang="nl-NL" sz="1600" dirty="0"/>
                        <a:t> </a:t>
                      </a:r>
                      <a:r>
                        <a:rPr lang="nl-NL" sz="1600" dirty="0" err="1"/>
                        <a:t>Education</a:t>
                      </a:r>
                      <a:r>
                        <a:rPr lang="nl-NL" sz="1600" dirty="0"/>
                        <a:t> (</a:t>
                      </a:r>
                      <a:r>
                        <a:rPr lang="nl-NL" sz="1600" dirty="0" err="1"/>
                        <a:t>DipHE</a:t>
                      </a:r>
                      <a:r>
                        <a:rPr lang="nl-NL" sz="1600" dirty="0"/>
                        <a:t>)</a:t>
                      </a:r>
                    </a:p>
                    <a:p>
                      <a:r>
                        <a:rPr lang="nl-NL" sz="1600" dirty="0" err="1"/>
                        <a:t>Higher</a:t>
                      </a:r>
                      <a:r>
                        <a:rPr lang="nl-NL" sz="1600" dirty="0"/>
                        <a:t> National Diploma (HND)</a:t>
                      </a:r>
                    </a:p>
                  </a:txBody>
                  <a:tcPr marL="121920" marR="121920" marT="60960" marB="60960"/>
                </a:tc>
                <a:tc>
                  <a:txBody>
                    <a:bodyPr/>
                    <a:lstStyle/>
                    <a:p>
                      <a:r>
                        <a:rPr lang="nl-NL" sz="1600" dirty="0"/>
                        <a:t>5</a:t>
                      </a:r>
                    </a:p>
                  </a:txBody>
                  <a:tcPr marL="121920" marR="121920" marT="60960" marB="60960"/>
                </a:tc>
                <a:extLst>
                  <a:ext uri="{0D108BD9-81ED-4DB2-BD59-A6C34878D82A}">
                    <a16:rowId xmlns:a16="http://schemas.microsoft.com/office/drawing/2014/main" val="909800253"/>
                  </a:ext>
                </a:extLst>
              </a:tr>
              <a:tr h="609600">
                <a:tc>
                  <a:txBody>
                    <a:bodyPr/>
                    <a:lstStyle/>
                    <a:p>
                      <a:r>
                        <a:rPr lang="nl-NL" sz="1600" dirty="0"/>
                        <a:t>Certificate of </a:t>
                      </a:r>
                      <a:r>
                        <a:rPr lang="nl-NL" sz="1600" dirty="0" err="1"/>
                        <a:t>Higher</a:t>
                      </a:r>
                      <a:r>
                        <a:rPr lang="nl-NL" sz="1600" dirty="0"/>
                        <a:t> </a:t>
                      </a:r>
                      <a:r>
                        <a:rPr lang="nl-NL" sz="1600" dirty="0" err="1"/>
                        <a:t>Education</a:t>
                      </a:r>
                      <a:r>
                        <a:rPr lang="nl-NL" sz="1600" dirty="0"/>
                        <a:t> (</a:t>
                      </a:r>
                      <a:r>
                        <a:rPr lang="nl-NL" sz="1600" dirty="0" err="1"/>
                        <a:t>CertHE</a:t>
                      </a:r>
                      <a:r>
                        <a:rPr lang="nl-NL" sz="1600" dirty="0"/>
                        <a:t>)</a:t>
                      </a:r>
                    </a:p>
                    <a:p>
                      <a:r>
                        <a:rPr lang="nl-NL" sz="1600" dirty="0" err="1"/>
                        <a:t>Higher</a:t>
                      </a:r>
                      <a:r>
                        <a:rPr lang="nl-NL" sz="1600" dirty="0"/>
                        <a:t> National Certificate (HNC)</a:t>
                      </a:r>
                    </a:p>
                  </a:txBody>
                  <a:tcPr marL="121920" marR="121920" marT="60960" marB="60960"/>
                </a:tc>
                <a:tc>
                  <a:txBody>
                    <a:bodyPr/>
                    <a:lstStyle/>
                    <a:p>
                      <a:r>
                        <a:rPr lang="nl-NL" sz="1600" dirty="0"/>
                        <a:t>4</a:t>
                      </a:r>
                    </a:p>
                  </a:txBody>
                  <a:tcPr marL="121920" marR="121920" marT="60960" marB="60960"/>
                </a:tc>
                <a:extLst>
                  <a:ext uri="{0D108BD9-81ED-4DB2-BD59-A6C34878D82A}">
                    <a16:rowId xmlns:a16="http://schemas.microsoft.com/office/drawing/2014/main" val="432497824"/>
                  </a:ext>
                </a:extLst>
              </a:tr>
              <a:tr h="853440">
                <a:tc>
                  <a:txBody>
                    <a:bodyPr/>
                    <a:lstStyle/>
                    <a:p>
                      <a:r>
                        <a:rPr lang="nl-NL" sz="1600" dirty="0"/>
                        <a:t>GCE: Advanced Levels</a:t>
                      </a:r>
                    </a:p>
                    <a:p>
                      <a:r>
                        <a:rPr lang="nl-NL" sz="1600" dirty="0"/>
                        <a:t>GCE: Advanced </a:t>
                      </a:r>
                      <a:r>
                        <a:rPr lang="nl-NL" sz="1600" dirty="0" err="1"/>
                        <a:t>Subsidiary</a:t>
                      </a:r>
                      <a:r>
                        <a:rPr lang="nl-NL" sz="1600" dirty="0"/>
                        <a:t> Levels</a:t>
                      </a:r>
                    </a:p>
                    <a:p>
                      <a:r>
                        <a:rPr lang="nl-NL" sz="1600" dirty="0"/>
                        <a:t>Access </a:t>
                      </a:r>
                      <a:r>
                        <a:rPr lang="nl-NL" sz="1600" dirty="0" err="1"/>
                        <a:t>to</a:t>
                      </a:r>
                      <a:r>
                        <a:rPr lang="nl-NL" sz="1600" dirty="0"/>
                        <a:t> </a:t>
                      </a:r>
                      <a:r>
                        <a:rPr lang="nl-NL" sz="1600" dirty="0" err="1"/>
                        <a:t>Higher</a:t>
                      </a:r>
                      <a:r>
                        <a:rPr lang="nl-NL" sz="1600" dirty="0"/>
                        <a:t> </a:t>
                      </a:r>
                      <a:r>
                        <a:rPr lang="nl-NL" sz="1600" dirty="0" err="1"/>
                        <a:t>Education</a:t>
                      </a:r>
                      <a:r>
                        <a:rPr lang="nl-NL" sz="1600" dirty="0"/>
                        <a:t> Diploma</a:t>
                      </a:r>
                    </a:p>
                  </a:txBody>
                  <a:tcPr marL="121920" marR="121920" marT="60960" marB="60960"/>
                </a:tc>
                <a:tc>
                  <a:txBody>
                    <a:bodyPr/>
                    <a:lstStyle/>
                    <a:p>
                      <a:r>
                        <a:rPr lang="nl-NL" sz="1600" dirty="0"/>
                        <a:t>3</a:t>
                      </a:r>
                    </a:p>
                  </a:txBody>
                  <a:tcPr marL="121920" marR="121920" marT="60960" marB="60960"/>
                </a:tc>
                <a:extLst>
                  <a:ext uri="{0D108BD9-81ED-4DB2-BD59-A6C34878D82A}">
                    <a16:rowId xmlns:a16="http://schemas.microsoft.com/office/drawing/2014/main" val="3616161882"/>
                  </a:ext>
                </a:extLst>
              </a:tr>
              <a:tr h="494453">
                <a:tc>
                  <a:txBody>
                    <a:bodyPr/>
                    <a:lstStyle/>
                    <a:p>
                      <a:r>
                        <a:rPr lang="nl-NL" sz="1600" dirty="0"/>
                        <a:t>GCSE (A-C)</a:t>
                      </a:r>
                    </a:p>
                  </a:txBody>
                  <a:tcPr marL="121920" marR="121920" marT="60960" marB="60960"/>
                </a:tc>
                <a:tc>
                  <a:txBody>
                    <a:bodyPr/>
                    <a:lstStyle/>
                    <a:p>
                      <a:r>
                        <a:rPr lang="nl-NL" sz="1600" dirty="0"/>
                        <a:t>2</a:t>
                      </a:r>
                    </a:p>
                  </a:txBody>
                  <a:tcPr marL="121920" marR="121920" marT="60960" marB="60960"/>
                </a:tc>
                <a:extLst>
                  <a:ext uri="{0D108BD9-81ED-4DB2-BD59-A6C34878D82A}">
                    <a16:rowId xmlns:a16="http://schemas.microsoft.com/office/drawing/2014/main" val="1558029199"/>
                  </a:ext>
                </a:extLst>
              </a:tr>
            </a:tbl>
          </a:graphicData>
        </a:graphic>
      </p:graphicFrame>
      <p:sp>
        <p:nvSpPr>
          <p:cNvPr id="6" name="Tekstvak 5">
            <a:extLst>
              <a:ext uri="{FF2B5EF4-FFF2-40B4-BE49-F238E27FC236}">
                <a16:creationId xmlns:a16="http://schemas.microsoft.com/office/drawing/2014/main" id="{0F568F47-2375-44C3-A0D8-88954E221503}"/>
              </a:ext>
            </a:extLst>
          </p:cNvPr>
          <p:cNvSpPr txBox="1"/>
          <p:nvPr/>
        </p:nvSpPr>
        <p:spPr>
          <a:xfrm>
            <a:off x="10006819" y="5439498"/>
            <a:ext cx="1887581" cy="1384995"/>
          </a:xfrm>
          <a:prstGeom prst="rect">
            <a:avLst/>
          </a:prstGeom>
          <a:noFill/>
        </p:spPr>
        <p:txBody>
          <a:bodyPr wrap="square" rtlCol="0">
            <a:spAutoFit/>
          </a:bodyPr>
          <a:lstStyle/>
          <a:p>
            <a:pPr defTabSz="609585"/>
            <a:r>
              <a:rPr lang="nl-NL" altLang="nl-NL" sz="1200" dirty="0">
                <a:solidFill>
                  <a:prstClr val="black"/>
                </a:solidFill>
                <a:latin typeface="Calibri"/>
              </a:rPr>
              <a:t>Source: http://www.qaa.ac.uk/docs/qaa/quality-code/qualifications-frameworks.pdf </a:t>
            </a:r>
            <a:r>
              <a:rPr lang="nl-NL" altLang="nl-NL" sz="1200" dirty="0" err="1">
                <a:solidFill>
                  <a:prstClr val="black"/>
                </a:solidFill>
                <a:latin typeface="Calibri"/>
              </a:rPr>
              <a:t>blz</a:t>
            </a:r>
            <a:r>
              <a:rPr lang="nl-NL" altLang="nl-NL" sz="1200" dirty="0">
                <a:solidFill>
                  <a:prstClr val="black"/>
                </a:solidFill>
                <a:latin typeface="Calibri"/>
              </a:rPr>
              <a:t> 17</a:t>
            </a:r>
          </a:p>
          <a:p>
            <a:pPr defTabSz="609585"/>
            <a:endParaRPr lang="nl-NL" sz="2400" dirty="0">
              <a:solidFill>
                <a:prstClr val="black"/>
              </a:solidFill>
              <a:latin typeface="Calibri"/>
            </a:endParaRPr>
          </a:p>
        </p:txBody>
      </p:sp>
    </p:spTree>
    <p:extLst>
      <p:ext uri="{BB962C8B-B14F-4D97-AF65-F5344CB8AC3E}">
        <p14:creationId xmlns:p14="http://schemas.microsoft.com/office/powerpoint/2010/main" val="3057867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40</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4900" dirty="0" err="1">
                <a:solidFill>
                  <a:schemeClr val="accent1"/>
                </a:solidFill>
              </a:rPr>
              <a:t>Degree</a:t>
            </a:r>
            <a:r>
              <a:rPr lang="nl-NL" altLang="nl-NL" sz="4900" dirty="0">
                <a:solidFill>
                  <a:schemeClr val="accent1"/>
                </a:solidFill>
              </a:rPr>
              <a:t> </a:t>
            </a:r>
            <a:r>
              <a:rPr lang="nl-NL" altLang="nl-NL" sz="4900" dirty="0" err="1">
                <a:solidFill>
                  <a:schemeClr val="accent1"/>
                </a:solidFill>
              </a:rPr>
              <a:t>education</a:t>
            </a:r>
            <a:r>
              <a:rPr lang="nl-NL" altLang="nl-NL" sz="4900" dirty="0">
                <a:solidFill>
                  <a:schemeClr val="accent1"/>
                </a:solidFill>
              </a:rPr>
              <a:t>: Bachelor (NQF Level 6)</a:t>
            </a:r>
            <a:endParaRPr lang="zh-CN" altLang="nl-NL" sz="4900"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1087651" cy="4537051"/>
          </a:xfrm>
        </p:spPr>
        <p:txBody>
          <a:bodyPr>
            <a:normAutofit/>
          </a:bodyPr>
          <a:lstStyle/>
          <a:p>
            <a:pPr marL="228594" lvl="1" indent="0">
              <a:buNone/>
            </a:pPr>
            <a:r>
              <a:rPr lang="en-GB" altLang="zh-CN" sz="2933" dirty="0">
                <a:ea typeface="Arial Unicode MS" panose="020B0604020202020204" pitchFamily="34" charset="-128"/>
                <a:cs typeface="Arial Unicode MS" panose="020B0604020202020204" pitchFamily="34" charset="-128"/>
              </a:rPr>
              <a:t>3 year Bachelors (Honours) of 360 CATS (= 180 ECTS) (NQF Level 6):</a:t>
            </a:r>
            <a:br>
              <a:rPr lang="en-GB" altLang="zh-CN" sz="2933" dirty="0">
                <a:ea typeface="Arial Unicode MS" panose="020B0604020202020204" pitchFamily="34" charset="-128"/>
                <a:cs typeface="Arial Unicode MS" panose="020B0604020202020204" pitchFamily="34" charset="-128"/>
              </a:rPr>
            </a:br>
            <a:endParaRPr lang="en-GB" altLang="zh-CN" sz="2933"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800" dirty="0">
                <a:ea typeface="Arial Unicode MS" panose="020B0604020202020204" pitchFamily="34" charset="-128"/>
                <a:cs typeface="Arial Unicode MS" panose="020B0604020202020204" pitchFamily="34" charset="-128"/>
              </a:rPr>
              <a:t>Sometimes 4 year program including a sandwich year (placement/exchange)</a:t>
            </a:r>
          </a:p>
          <a:p>
            <a:pPr marL="1142971" lvl="2" indent="-380990">
              <a:buFont typeface="Wingdings" panose="05000000000000000000" pitchFamily="2" charset="2"/>
              <a:buChar char="Ø"/>
            </a:pPr>
            <a:r>
              <a:rPr lang="en-GB" altLang="zh-CN" sz="2800" dirty="0">
                <a:ea typeface="Arial Unicode MS" panose="020B0604020202020204" pitchFamily="34" charset="-128"/>
                <a:cs typeface="Arial Unicode MS" panose="020B0604020202020204" pitchFamily="34" charset="-128"/>
              </a:rPr>
              <a:t>Ordinary Bachelors: between 300 and 359 CATS, no access to master’s  and no Honours mentioned behind the degree. </a:t>
            </a:r>
          </a:p>
          <a:p>
            <a:pPr marL="1142971" lvl="2" indent="-380990">
              <a:buFont typeface="Wingdings" panose="05000000000000000000" pitchFamily="2" charset="2"/>
              <a:buChar char="Ø"/>
            </a:pPr>
            <a:r>
              <a:rPr lang="en-GB" altLang="zh-CN" sz="2800" dirty="0">
                <a:ea typeface="Arial Unicode MS" panose="020B0604020202020204" pitchFamily="34" charset="-128"/>
                <a:cs typeface="Arial Unicode MS" panose="020B0604020202020204" pitchFamily="34" charset="-128"/>
              </a:rPr>
              <a:t>Exit awards per </a:t>
            </a:r>
            <a:r>
              <a:rPr lang="en-GB" altLang="zh-CN" sz="2800" dirty="0" err="1">
                <a:ea typeface="Arial Unicode MS" panose="020B0604020202020204" pitchFamily="34" charset="-128"/>
                <a:cs typeface="Arial Unicode MS" panose="020B0604020202020204" pitchFamily="34" charset="-128"/>
              </a:rPr>
              <a:t>jaar</a:t>
            </a:r>
            <a:r>
              <a:rPr lang="en-GB" altLang="zh-CN" sz="2800" dirty="0">
                <a:ea typeface="Arial Unicode MS" panose="020B0604020202020204" pitchFamily="34" charset="-128"/>
                <a:cs typeface="Arial Unicode MS" panose="020B0604020202020204" pitchFamily="34" charset="-128"/>
              </a:rPr>
              <a:t>: </a:t>
            </a:r>
            <a:r>
              <a:rPr lang="en-GB" altLang="zh-CN" sz="2800" dirty="0" err="1">
                <a:ea typeface="Arial Unicode MS" panose="020B0604020202020204" pitchFamily="34" charset="-128"/>
                <a:cs typeface="Arial Unicode MS" panose="020B0604020202020204" pitchFamily="34" charset="-128"/>
              </a:rPr>
              <a:t>CertHE</a:t>
            </a:r>
            <a:r>
              <a:rPr lang="en-GB" altLang="zh-CN" sz="2800" dirty="0">
                <a:ea typeface="Arial Unicode MS" panose="020B0604020202020204" pitchFamily="34" charset="-128"/>
                <a:cs typeface="Arial Unicode MS" panose="020B0604020202020204" pitchFamily="34" charset="-128"/>
              </a:rPr>
              <a:t>, DipHE, Ordinary Bachelor.</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894399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41</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4900" dirty="0" err="1">
                <a:solidFill>
                  <a:schemeClr val="accent1"/>
                </a:solidFill>
              </a:rPr>
              <a:t>Degree</a:t>
            </a:r>
            <a:r>
              <a:rPr lang="nl-NL" altLang="nl-NL" sz="4900" dirty="0">
                <a:solidFill>
                  <a:schemeClr val="accent1"/>
                </a:solidFill>
              </a:rPr>
              <a:t> </a:t>
            </a:r>
            <a:r>
              <a:rPr lang="nl-NL" altLang="nl-NL" sz="4900" dirty="0" err="1">
                <a:solidFill>
                  <a:schemeClr val="accent1"/>
                </a:solidFill>
              </a:rPr>
              <a:t>education</a:t>
            </a:r>
            <a:r>
              <a:rPr lang="nl-NL" altLang="nl-NL" sz="4900" dirty="0">
                <a:solidFill>
                  <a:schemeClr val="accent1"/>
                </a:solidFill>
              </a:rPr>
              <a:t>: Bachelor (NQF Level 6)</a:t>
            </a:r>
            <a:endParaRPr lang="zh-CN" altLang="nl-NL" sz="4900"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1087651" cy="4537051"/>
          </a:xfrm>
        </p:spPr>
        <p:txBody>
          <a:bodyPr>
            <a:normAutofit/>
          </a:bodyPr>
          <a:lstStyle/>
          <a:p>
            <a:pPr marL="228594" lvl="1" indent="0">
              <a:buNone/>
            </a:pPr>
            <a:r>
              <a:rPr lang="en-GB" altLang="zh-CN" sz="2933" dirty="0">
                <a:ea typeface="Arial Unicode MS" panose="020B0604020202020204" pitchFamily="34" charset="-128"/>
                <a:cs typeface="Arial Unicode MS" panose="020B0604020202020204" pitchFamily="34" charset="-128"/>
              </a:rPr>
              <a:t>3 year Bachelors (Honours) of 360 CATS (= 180 ECTS) (NQF Level 6):</a:t>
            </a:r>
            <a:br>
              <a:rPr lang="en-GB" altLang="zh-CN" sz="2933" dirty="0">
                <a:ea typeface="Arial Unicode MS" panose="020B0604020202020204" pitchFamily="34" charset="-128"/>
                <a:cs typeface="Arial Unicode MS" panose="020B0604020202020204" pitchFamily="34" charset="-128"/>
              </a:rPr>
            </a:br>
            <a:endParaRPr lang="en-GB" altLang="zh-CN" sz="2933"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800" dirty="0">
                <a:ea typeface="Arial Unicode MS" panose="020B0604020202020204" pitchFamily="34" charset="-128"/>
                <a:cs typeface="Arial Unicode MS" panose="020B0604020202020204" pitchFamily="34" charset="-128"/>
              </a:rPr>
              <a:t>Classification honours: First class, Second class first division 2:1/Second class second division 2:2, Third class. (2:2 and Third class not always admitted to Master’s programmes). </a:t>
            </a:r>
          </a:p>
          <a:p>
            <a:pPr marL="1142971" lvl="2" indent="-380990">
              <a:buFont typeface="Wingdings" panose="05000000000000000000" pitchFamily="2" charset="2"/>
              <a:buChar char="Ø"/>
            </a:pPr>
            <a:r>
              <a:rPr lang="en-GB" altLang="zh-CN" sz="2800" dirty="0">
                <a:ea typeface="Arial Unicode MS" panose="020B0604020202020204" pitchFamily="34" charset="-128"/>
                <a:cs typeface="Arial Unicode MS" panose="020B0604020202020204" pitchFamily="34" charset="-128"/>
              </a:rPr>
              <a:t>NB: compensated pass/condoned pass: have all credits been obtained?</a:t>
            </a:r>
          </a:p>
          <a:p>
            <a:pPr marL="1142971" lvl="2" indent="-380990">
              <a:buFont typeface="Wingdings" panose="05000000000000000000" pitchFamily="2" charset="2"/>
              <a:buChar char="Ø"/>
            </a:pPr>
            <a:r>
              <a:rPr lang="en-GB" altLang="zh-CN" sz="2800" dirty="0">
                <a:ea typeface="Arial Unicode MS" panose="020B0604020202020204" pitchFamily="34" charset="-128"/>
                <a:cs typeface="Arial Unicode MS" panose="020B0604020202020204" pitchFamily="34" charset="-128"/>
              </a:rPr>
              <a:t>Module pass mark: 40%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840685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059EC-6F85-4243-83EC-2B518CFC67EA}"/>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FDE93502-27B3-4154-A056-18C1041D7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28170" y="-2243931"/>
            <a:ext cx="6069009" cy="11106150"/>
          </a:xfrm>
          <a:prstGeom prst="rect">
            <a:avLst/>
          </a:prstGeom>
        </p:spPr>
      </p:pic>
      <p:sp>
        <p:nvSpPr>
          <p:cNvPr id="3" name="Rechthoek 2">
            <a:extLst>
              <a:ext uri="{FF2B5EF4-FFF2-40B4-BE49-F238E27FC236}">
                <a16:creationId xmlns:a16="http://schemas.microsoft.com/office/drawing/2014/main" id="{4374E204-5E71-4C3F-AA86-6228E4B2B4AA}"/>
              </a:ext>
            </a:extLst>
          </p:cNvPr>
          <p:cNvSpPr/>
          <p:nvPr/>
        </p:nvSpPr>
        <p:spPr>
          <a:xfrm>
            <a:off x="4992130" y="2425683"/>
            <a:ext cx="3262184" cy="2471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244584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D8630-F102-4DED-B2EE-AADCD883753B}"/>
              </a:ext>
            </a:extLst>
          </p:cNvPr>
          <p:cNvSpPr>
            <a:spLocks noGrp="1"/>
          </p:cNvSpPr>
          <p:nvPr>
            <p:ph type="title"/>
          </p:nvPr>
        </p:nvSpPr>
        <p:spPr/>
        <p:txBody>
          <a:bodyPr/>
          <a:lstStyle/>
          <a:p>
            <a:r>
              <a:rPr lang="nl-NL" dirty="0" err="1">
                <a:solidFill>
                  <a:schemeClr val="accent1"/>
                </a:solidFill>
              </a:rPr>
              <a:t>Condoned</a:t>
            </a:r>
            <a:r>
              <a:rPr lang="nl-NL" dirty="0">
                <a:solidFill>
                  <a:schemeClr val="accent1"/>
                </a:solidFill>
              </a:rPr>
              <a:t> pass</a:t>
            </a:r>
          </a:p>
        </p:txBody>
      </p:sp>
      <p:sp>
        <p:nvSpPr>
          <p:cNvPr id="3" name="Tijdelijke aanduiding voor inhoud 2">
            <a:extLst>
              <a:ext uri="{FF2B5EF4-FFF2-40B4-BE49-F238E27FC236}">
                <a16:creationId xmlns:a16="http://schemas.microsoft.com/office/drawing/2014/main" id="{BBE8B116-A071-419F-A6E8-1769D01BE745}"/>
              </a:ext>
            </a:extLst>
          </p:cNvPr>
          <p:cNvSpPr>
            <a:spLocks noGrp="1"/>
          </p:cNvSpPr>
          <p:nvPr>
            <p:ph idx="1"/>
          </p:nvPr>
        </p:nvSpPr>
        <p:spPr/>
        <p:txBody>
          <a:bodyPr>
            <a:normAutofit fontScale="25000" lnSpcReduction="20000"/>
          </a:bodyPr>
          <a:lstStyle/>
          <a:p>
            <a:pPr>
              <a:buFont typeface="Wingdings" panose="05000000000000000000" pitchFamily="2" charset="2"/>
              <a:buChar char="Ø"/>
            </a:pPr>
            <a:r>
              <a:rPr lang="nl-NL" sz="12800" i="1" dirty="0" err="1"/>
              <a:t>T</a:t>
            </a:r>
            <a:r>
              <a:rPr lang="nl-NL" sz="11200" i="1" dirty="0" err="1"/>
              <a:t>o</a:t>
            </a:r>
            <a:r>
              <a:rPr lang="nl-NL" sz="11200" i="1" dirty="0"/>
              <a:t> </a:t>
            </a:r>
            <a:r>
              <a:rPr lang="nl-NL" sz="11200" i="1" dirty="0" err="1"/>
              <a:t>condone</a:t>
            </a:r>
            <a:r>
              <a:rPr lang="nl-NL" sz="11200" i="1" dirty="0"/>
              <a:t> </a:t>
            </a:r>
            <a:r>
              <a:rPr lang="nl-NL" sz="11200" dirty="0"/>
              <a:t>= </a:t>
            </a:r>
            <a:r>
              <a:rPr lang="nl-NL" sz="11200" dirty="0" err="1"/>
              <a:t>odpustit</a:t>
            </a:r>
            <a:r>
              <a:rPr lang="nl-NL" sz="11200" dirty="0"/>
              <a:t>, </a:t>
            </a:r>
            <a:r>
              <a:rPr lang="nl-NL" sz="11200" b="0" i="0" dirty="0" err="1">
                <a:effectLst/>
              </a:rPr>
              <a:t>přehlížet</a:t>
            </a:r>
            <a:br>
              <a:rPr lang="nl-NL" sz="11200" dirty="0"/>
            </a:br>
            <a:endParaRPr lang="nl-NL" sz="11200" dirty="0"/>
          </a:p>
          <a:p>
            <a:pPr>
              <a:buFont typeface="Wingdings" panose="05000000000000000000" pitchFamily="2" charset="2"/>
              <a:buChar char="Ø"/>
            </a:pPr>
            <a:r>
              <a:rPr lang="nl-NL" sz="11200" dirty="0"/>
              <a:t>Student </a:t>
            </a:r>
            <a:r>
              <a:rPr lang="nl-NL" sz="11200" dirty="0" err="1"/>
              <a:t>failed</a:t>
            </a:r>
            <a:r>
              <a:rPr lang="nl-NL" sz="11200" dirty="0"/>
              <a:t> the subject, but does </a:t>
            </a:r>
            <a:r>
              <a:rPr lang="nl-NL" sz="11200" dirty="0" err="1"/>
              <a:t>obtain</a:t>
            </a:r>
            <a:r>
              <a:rPr lang="nl-NL" sz="11200" dirty="0"/>
              <a:t> the </a:t>
            </a:r>
            <a:r>
              <a:rPr lang="nl-NL" sz="11200" dirty="0" err="1"/>
              <a:t>credits</a:t>
            </a:r>
            <a:br>
              <a:rPr lang="nl-NL" sz="11200" dirty="0"/>
            </a:br>
            <a:endParaRPr lang="nl-NL" sz="11200" dirty="0"/>
          </a:p>
          <a:p>
            <a:pPr>
              <a:buFont typeface="Wingdings" panose="05000000000000000000" pitchFamily="2" charset="2"/>
              <a:buChar char="Ø"/>
            </a:pPr>
            <a:r>
              <a:rPr lang="nl-NL" sz="11200" dirty="0" err="1"/>
              <a:t>Hons</a:t>
            </a:r>
            <a:r>
              <a:rPr lang="nl-NL" sz="11200" dirty="0"/>
              <a:t> Bachelor: max. 20 </a:t>
            </a:r>
            <a:r>
              <a:rPr lang="nl-NL" sz="11200" dirty="0" err="1"/>
              <a:t>credits</a:t>
            </a:r>
            <a:r>
              <a:rPr lang="nl-NL" sz="11200" dirty="0"/>
              <a:t> p/</a:t>
            </a:r>
            <a:r>
              <a:rPr lang="nl-NL" sz="11200" dirty="0" err="1"/>
              <a:t>yr</a:t>
            </a:r>
            <a:r>
              <a:rPr lang="nl-NL" sz="11200" dirty="0"/>
              <a:t> </a:t>
            </a:r>
            <a:r>
              <a:rPr lang="nl-NL" sz="11200" dirty="0" err="1"/>
              <a:t>condoned</a:t>
            </a:r>
            <a:r>
              <a:rPr lang="nl-NL" sz="11200" dirty="0"/>
              <a:t> (1/6)</a:t>
            </a:r>
            <a:br>
              <a:rPr lang="nl-NL" sz="11200" dirty="0"/>
            </a:br>
            <a:endParaRPr lang="nl-NL" sz="11200" dirty="0"/>
          </a:p>
          <a:p>
            <a:pPr>
              <a:buFont typeface="Wingdings" panose="05000000000000000000" pitchFamily="2" charset="2"/>
              <a:buChar char="Ø"/>
            </a:pPr>
            <a:r>
              <a:rPr lang="nl-NL" sz="11200" dirty="0" err="1"/>
              <a:t>Obtained</a:t>
            </a:r>
            <a:r>
              <a:rPr lang="nl-NL" sz="11200" dirty="0"/>
              <a:t> mark is </a:t>
            </a:r>
            <a:r>
              <a:rPr lang="nl-NL" sz="11200" dirty="0" err="1"/>
              <a:t>mentioned</a:t>
            </a:r>
            <a:r>
              <a:rPr lang="nl-NL" sz="11200" dirty="0"/>
              <a:t> </a:t>
            </a:r>
            <a:r>
              <a:rPr lang="nl-NL" sz="11200" dirty="0" err="1"/>
              <a:t>with</a:t>
            </a:r>
            <a:r>
              <a:rPr lang="nl-NL" sz="11200" dirty="0"/>
              <a:t> CP </a:t>
            </a:r>
            <a:r>
              <a:rPr lang="nl-NL" sz="11200" dirty="0" err="1"/>
              <a:t>added</a:t>
            </a:r>
            <a:r>
              <a:rPr lang="nl-NL" sz="11200" dirty="0"/>
              <a:t> </a:t>
            </a:r>
          </a:p>
          <a:p>
            <a:pPr>
              <a:buFont typeface="Wingdings" panose="05000000000000000000" pitchFamily="2" charset="2"/>
              <a:buChar char="Ø"/>
            </a:pPr>
            <a:endParaRPr lang="nl-NL" sz="11200" dirty="0"/>
          </a:p>
          <a:p>
            <a:pPr>
              <a:buFont typeface="Wingdings" panose="05000000000000000000" pitchFamily="2" charset="2"/>
              <a:buChar char="Ø"/>
            </a:pPr>
            <a:r>
              <a:rPr lang="nl-NL" sz="11200" dirty="0"/>
              <a:t>Master: 45%-49% </a:t>
            </a:r>
            <a:r>
              <a:rPr lang="nl-NL" sz="11200" dirty="0" err="1"/>
              <a:t>marks</a:t>
            </a:r>
            <a:r>
              <a:rPr lang="nl-NL" sz="11200" dirty="0"/>
              <a:t>, max. 30 </a:t>
            </a:r>
            <a:r>
              <a:rPr lang="nl-NL" sz="11200" dirty="0" err="1"/>
              <a:t>credits</a:t>
            </a:r>
            <a:r>
              <a:rPr lang="nl-NL" sz="11200" dirty="0"/>
              <a:t> </a:t>
            </a:r>
            <a:r>
              <a:rPr lang="nl-NL" sz="11200" dirty="0" err="1"/>
              <a:t>condoned</a:t>
            </a:r>
            <a:r>
              <a:rPr lang="nl-NL" sz="11200" dirty="0"/>
              <a:t> (1/6)</a:t>
            </a:r>
          </a:p>
          <a:p>
            <a:endParaRPr lang="nl-NL" dirty="0"/>
          </a:p>
        </p:txBody>
      </p:sp>
    </p:spTree>
    <p:extLst>
      <p:ext uri="{BB962C8B-B14F-4D97-AF65-F5344CB8AC3E}">
        <p14:creationId xmlns:p14="http://schemas.microsoft.com/office/powerpoint/2010/main" val="2192782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10;&#10;Automatisch gegenereerde beschrijving">
            <a:extLst>
              <a:ext uri="{FF2B5EF4-FFF2-40B4-BE49-F238E27FC236}">
                <a16:creationId xmlns:a16="http://schemas.microsoft.com/office/drawing/2014/main" id="{1902AD1F-3B37-49DC-AD57-AE55087B044B}"/>
              </a:ext>
            </a:extLst>
          </p:cNvPr>
          <p:cNvPicPr>
            <a:picLocks noChangeAspect="1"/>
          </p:cNvPicPr>
          <p:nvPr/>
        </p:nvPicPr>
        <p:blipFill rotWithShape="1">
          <a:blip r:embed="rId2">
            <a:extLst>
              <a:ext uri="{28A0092B-C50C-407E-A947-70E740481C1C}">
                <a14:useLocalDpi xmlns:a14="http://schemas.microsoft.com/office/drawing/2010/main" val="0"/>
              </a:ext>
            </a:extLst>
          </a:blip>
          <a:srcRect l="7476" t="6897" r="9804" b="24659"/>
          <a:stretch/>
        </p:blipFill>
        <p:spPr>
          <a:xfrm>
            <a:off x="1422402" y="274639"/>
            <a:ext cx="9781058" cy="6308721"/>
          </a:xfrm>
          <a:prstGeom prst="rect">
            <a:avLst/>
          </a:prstGeom>
          <a:ln>
            <a:noFill/>
          </a:ln>
        </p:spPr>
      </p:pic>
      <p:sp>
        <p:nvSpPr>
          <p:cNvPr id="5" name="Rechthoek 4">
            <a:extLst>
              <a:ext uri="{FF2B5EF4-FFF2-40B4-BE49-F238E27FC236}">
                <a16:creationId xmlns:a16="http://schemas.microsoft.com/office/drawing/2014/main" id="{B13BAC3E-3817-4B33-A4A9-EA61A1AC2967}"/>
              </a:ext>
            </a:extLst>
          </p:cNvPr>
          <p:cNvSpPr/>
          <p:nvPr/>
        </p:nvSpPr>
        <p:spPr>
          <a:xfrm>
            <a:off x="3474987" y="984056"/>
            <a:ext cx="1909805" cy="4335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hthoek 6">
            <a:extLst>
              <a:ext uri="{FF2B5EF4-FFF2-40B4-BE49-F238E27FC236}">
                <a16:creationId xmlns:a16="http://schemas.microsoft.com/office/drawing/2014/main" id="{EFEB89E3-61D0-417A-B036-6952B9E7B3B4}"/>
              </a:ext>
            </a:extLst>
          </p:cNvPr>
          <p:cNvSpPr/>
          <p:nvPr/>
        </p:nvSpPr>
        <p:spPr>
          <a:xfrm>
            <a:off x="9671222" y="1128584"/>
            <a:ext cx="1532237" cy="7249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Rechthoek 8">
            <a:extLst>
              <a:ext uri="{FF2B5EF4-FFF2-40B4-BE49-F238E27FC236}">
                <a16:creationId xmlns:a16="http://schemas.microsoft.com/office/drawing/2014/main" id="{1177E13F-BB81-4702-80F3-5AA3C5B9E2B5}"/>
              </a:ext>
            </a:extLst>
          </p:cNvPr>
          <p:cNvSpPr/>
          <p:nvPr/>
        </p:nvSpPr>
        <p:spPr>
          <a:xfrm>
            <a:off x="6356412" y="6143347"/>
            <a:ext cx="1953087" cy="3462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8507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45</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err="1">
                <a:solidFill>
                  <a:schemeClr val="accent1"/>
                </a:solidFill>
              </a:rPr>
              <a:t>Degree</a:t>
            </a:r>
            <a:r>
              <a:rPr lang="nl-NL" altLang="nl-NL" sz="5067" dirty="0">
                <a:solidFill>
                  <a:schemeClr val="accent1"/>
                </a:solidFill>
              </a:rPr>
              <a:t> </a:t>
            </a:r>
            <a:r>
              <a:rPr lang="nl-NL" altLang="nl-NL" sz="5067" dirty="0" err="1">
                <a:solidFill>
                  <a:schemeClr val="accent1"/>
                </a:solidFill>
              </a:rPr>
              <a:t>education</a:t>
            </a:r>
            <a:r>
              <a:rPr lang="nl-NL" altLang="nl-NL" sz="5067" dirty="0">
                <a:solidFill>
                  <a:schemeClr val="accent1"/>
                </a:solidFill>
              </a:rPr>
              <a:t>: Masters (NQF Level 7)</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lnSpcReduction="10000"/>
          </a:bodyPr>
          <a:lstStyle/>
          <a:p>
            <a:pPr marL="685794" lvl="1" indent="-45720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Masters of 1 year (180 CATS) = 12 months of study; pass/merit; no Honours classification</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609584" lvl="1">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Integrated Masters of 4 years in technical fields. 480 CATS + Honours classification</a:t>
            </a:r>
          </a:p>
          <a:p>
            <a:pPr marL="609584" lvl="1">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609584" lvl="1">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Module Pass mark Master: 50%</a:t>
            </a:r>
          </a:p>
          <a:p>
            <a:pPr marL="609584" lvl="1">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609584" lvl="1">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Degree classification: Distinction (70%), Merit (60%), Pass (50%)</a:t>
            </a:r>
          </a:p>
          <a:p>
            <a:pPr marL="609584" lvl="1">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609584" lvl="1">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Integrated Master: Honours classification. </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567382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46</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715618" y="697949"/>
            <a:ext cx="10866783" cy="1435652"/>
          </a:xfrm>
        </p:spPr>
        <p:txBody>
          <a:bodyPr>
            <a:noAutofit/>
          </a:bodyPr>
          <a:lstStyle/>
          <a:p>
            <a:pPr algn="l"/>
            <a:r>
              <a:rPr lang="nl-NL" altLang="nl-NL" sz="5067" dirty="0" err="1">
                <a:solidFill>
                  <a:schemeClr val="accent1"/>
                </a:solidFill>
              </a:rPr>
              <a:t>Degree</a:t>
            </a:r>
            <a:r>
              <a:rPr lang="nl-NL" altLang="nl-NL" sz="5067" dirty="0">
                <a:solidFill>
                  <a:schemeClr val="accent1"/>
                </a:solidFill>
              </a:rPr>
              <a:t> </a:t>
            </a:r>
            <a:r>
              <a:rPr lang="nl-NL" altLang="nl-NL" sz="5067" dirty="0" err="1">
                <a:solidFill>
                  <a:schemeClr val="accent1"/>
                </a:solidFill>
              </a:rPr>
              <a:t>education</a:t>
            </a:r>
            <a:r>
              <a:rPr lang="nl-NL" altLang="nl-NL" sz="5067" dirty="0">
                <a:solidFill>
                  <a:schemeClr val="accent1"/>
                </a:solidFill>
              </a:rPr>
              <a:t>: Master of Arts (!)</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fontScale="92500" lnSpcReduction="20000"/>
          </a:bodyPr>
          <a:lstStyle/>
          <a:p>
            <a:pPr marL="761981" lvl="2" indent="0">
              <a:buNone/>
            </a:pPr>
            <a:r>
              <a:rPr lang="en-GB" altLang="zh-CN" sz="2400" dirty="0">
                <a:ea typeface="Arial Unicode MS" panose="020B0604020202020204" pitchFamily="34" charset="-128"/>
                <a:cs typeface="Arial Unicode MS" panose="020B0604020202020204" pitchFamily="34" charset="-128"/>
              </a:rPr>
              <a:t>Please note! </a:t>
            </a:r>
          </a:p>
          <a:p>
            <a:pPr marL="761981" lvl="2" indent="0">
              <a:buNone/>
            </a:pPr>
            <a:endParaRPr lang="en-GB" altLang="zh-CN" sz="2400" dirty="0">
              <a:ea typeface="Arial Unicode MS" panose="020B0604020202020204" pitchFamily="34" charset="-128"/>
              <a:cs typeface="Arial Unicode MS" panose="020B0604020202020204" pitchFamily="34" charset="-128"/>
            </a:endParaRPr>
          </a:p>
          <a:p>
            <a:pPr marL="761981" lvl="2" indent="0">
              <a:buNone/>
            </a:pPr>
            <a:r>
              <a:rPr lang="en-GB" altLang="zh-CN" sz="2400" dirty="0">
                <a:ea typeface="Arial Unicode MS" panose="020B0604020202020204" pitchFamily="34" charset="-128"/>
                <a:cs typeface="Arial Unicode MS" panose="020B0604020202020204" pitchFamily="34" charset="-128"/>
              </a:rPr>
              <a:t>Old Scottish universities issue for historical reasons for 4 year undergraduate programmes the MA (Hons) degree with classification; these are seen as equivalent to undergraduate Bachelors (NQF Level 6). </a:t>
            </a:r>
          </a:p>
          <a:p>
            <a:pPr marL="761981" lvl="2" indent="0">
              <a:buNone/>
            </a:pPr>
            <a:r>
              <a:rPr lang="en-GB" altLang="zh-CN" sz="2400" dirty="0">
                <a:ea typeface="Arial Unicode MS" panose="020B0604020202020204" pitchFamily="34" charset="-128"/>
                <a:cs typeface="Arial Unicode MS" panose="020B0604020202020204" pitchFamily="34" charset="-128"/>
              </a:rPr>
              <a:t>Aberdeen, St Andrews, Edinburgh, Glasgow, Dundee and Heriot-Watt. </a:t>
            </a:r>
          </a:p>
          <a:p>
            <a:pPr marL="761981" lvl="2" indent="0">
              <a:buNone/>
            </a:pPr>
            <a:endParaRPr lang="en-GB" altLang="zh-CN" sz="2400" dirty="0">
              <a:ea typeface="Arial Unicode MS" panose="020B0604020202020204" pitchFamily="34" charset="-128"/>
              <a:cs typeface="Arial Unicode MS" panose="020B0604020202020204" pitchFamily="34" charset="-128"/>
            </a:endParaRPr>
          </a:p>
          <a:p>
            <a:pPr marL="761981" lvl="2" indent="0">
              <a:buNone/>
            </a:pPr>
            <a:r>
              <a:rPr lang="en-GB" altLang="zh-CN" sz="2400" b="1" dirty="0">
                <a:ea typeface="Arial Unicode MS" panose="020B0604020202020204" pitchFamily="34" charset="-128"/>
                <a:cs typeface="Arial Unicode MS" panose="020B0604020202020204" pitchFamily="34" charset="-128"/>
              </a:rPr>
              <a:t>So: Master with honours classification &gt;  2 possibilities: Scottish </a:t>
            </a:r>
            <a:r>
              <a:rPr lang="en-GB" altLang="zh-CN" sz="2400" b="1" dirty="0" err="1">
                <a:ea typeface="Arial Unicode MS" panose="020B0604020202020204" pitchFamily="34" charset="-128"/>
                <a:cs typeface="Arial Unicode MS" panose="020B0604020202020204" pitchFamily="34" charset="-128"/>
              </a:rPr>
              <a:t>ór</a:t>
            </a:r>
            <a:r>
              <a:rPr lang="en-GB" altLang="zh-CN" sz="2400" b="1" dirty="0">
                <a:ea typeface="Arial Unicode MS" panose="020B0604020202020204" pitchFamily="34" charset="-128"/>
                <a:cs typeface="Arial Unicode MS" panose="020B0604020202020204" pitchFamily="34" charset="-128"/>
              </a:rPr>
              <a:t> integrated master </a:t>
            </a:r>
          </a:p>
          <a:p>
            <a:pPr marL="761981" lvl="2" indent="0">
              <a:buNone/>
            </a:pPr>
            <a:endParaRPr lang="en-GB" altLang="zh-CN" sz="2400" b="1"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2 year Master of Philosophy (MPhil): research master (NQF Level 7)</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r>
              <a:rPr lang="en-GB" altLang="zh-CN" sz="2400" dirty="0">
                <a:ea typeface="Arial Unicode MS" panose="020B0604020202020204" pitchFamily="34" charset="-128"/>
                <a:cs typeface="Arial Unicode MS" panose="020B0604020202020204" pitchFamily="34" charset="-128"/>
              </a:rPr>
              <a:t>PhD: 2 – 3 years, also professional doctorates (e.g. DBA) (NQF Level 8)</a:t>
            </a: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79432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5B66D34-10B7-4005-AB99-11A5BC66C141}"/>
              </a:ext>
            </a:extLst>
          </p:cNvPr>
          <p:cNvPicPr>
            <a:picLocks noChangeAspect="1"/>
          </p:cNvPicPr>
          <p:nvPr/>
        </p:nvPicPr>
        <p:blipFill rotWithShape="1">
          <a:blip r:embed="rId2"/>
          <a:srcRect l="65538" t="2779" r="9272" b="32582"/>
          <a:stretch/>
        </p:blipFill>
        <p:spPr>
          <a:xfrm>
            <a:off x="683582" y="1558029"/>
            <a:ext cx="4773169" cy="5082467"/>
          </a:xfrm>
          <a:prstGeom prst="rect">
            <a:avLst/>
          </a:prstGeom>
        </p:spPr>
      </p:pic>
      <p:sp>
        <p:nvSpPr>
          <p:cNvPr id="7" name="Tekstvak 6">
            <a:extLst>
              <a:ext uri="{FF2B5EF4-FFF2-40B4-BE49-F238E27FC236}">
                <a16:creationId xmlns:a16="http://schemas.microsoft.com/office/drawing/2014/main" id="{DCFE7946-7ACD-4182-ABA6-BFE05EF36E87}"/>
              </a:ext>
            </a:extLst>
          </p:cNvPr>
          <p:cNvSpPr txBox="1"/>
          <p:nvPr/>
        </p:nvSpPr>
        <p:spPr>
          <a:xfrm>
            <a:off x="896646" y="656948"/>
            <a:ext cx="10347706" cy="923330"/>
          </a:xfrm>
          <a:prstGeom prst="rect">
            <a:avLst/>
          </a:prstGeom>
          <a:noFill/>
        </p:spPr>
        <p:txBody>
          <a:bodyPr wrap="square" rtlCol="0">
            <a:spAutoFit/>
          </a:bodyPr>
          <a:lstStyle/>
          <a:p>
            <a:endParaRPr lang="en-GB" altLang="zh-CN" sz="1800" dirty="0">
              <a:ea typeface="Arial Unicode MS" panose="020B0604020202020204" pitchFamily="34" charset="-128"/>
              <a:cs typeface="Arial Unicode MS" panose="020B0604020202020204" pitchFamily="34" charset="-128"/>
            </a:endParaRPr>
          </a:p>
          <a:p>
            <a:r>
              <a:rPr lang="en-GB" altLang="zh-CN" sz="1800" dirty="0">
                <a:ea typeface="Arial Unicode MS" panose="020B0604020202020204" pitchFamily="34" charset="-128"/>
                <a:cs typeface="Arial Unicode MS" panose="020B0604020202020204" pitchFamily="34" charset="-128"/>
              </a:rPr>
              <a:t>Cambridge/Oxford MA: no Transcript, no study. Issued 2 years after obtaining undergraduate degree. </a:t>
            </a:r>
          </a:p>
          <a:p>
            <a:endParaRPr lang="nl-NL" dirty="0"/>
          </a:p>
        </p:txBody>
      </p:sp>
      <p:pic>
        <p:nvPicPr>
          <p:cNvPr id="8" name="Afbeelding 7">
            <a:extLst>
              <a:ext uri="{FF2B5EF4-FFF2-40B4-BE49-F238E27FC236}">
                <a16:creationId xmlns:a16="http://schemas.microsoft.com/office/drawing/2014/main" id="{53EDB783-C58C-4CE1-9A39-44F50B4EF743}"/>
              </a:ext>
            </a:extLst>
          </p:cNvPr>
          <p:cNvPicPr>
            <a:picLocks noChangeAspect="1"/>
          </p:cNvPicPr>
          <p:nvPr/>
        </p:nvPicPr>
        <p:blipFill>
          <a:blip r:embed="rId3"/>
          <a:stretch>
            <a:fillRect/>
          </a:stretch>
        </p:blipFill>
        <p:spPr>
          <a:xfrm>
            <a:off x="5999854" y="1580278"/>
            <a:ext cx="4773169" cy="4935933"/>
          </a:xfrm>
          <a:prstGeom prst="rect">
            <a:avLst/>
          </a:prstGeom>
          <a:ln>
            <a:solidFill>
              <a:schemeClr val="accent1"/>
            </a:solidFill>
          </a:ln>
        </p:spPr>
      </p:pic>
      <p:sp>
        <p:nvSpPr>
          <p:cNvPr id="9" name="Rechthoek 8">
            <a:extLst>
              <a:ext uri="{FF2B5EF4-FFF2-40B4-BE49-F238E27FC236}">
                <a16:creationId xmlns:a16="http://schemas.microsoft.com/office/drawing/2014/main" id="{122D62D0-7A28-4EA2-9D07-63780E4DA16E}"/>
              </a:ext>
            </a:extLst>
          </p:cNvPr>
          <p:cNvSpPr/>
          <p:nvPr/>
        </p:nvSpPr>
        <p:spPr>
          <a:xfrm>
            <a:off x="7856738" y="3657600"/>
            <a:ext cx="1136342" cy="621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23094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CB68D78-2516-4F64-B0BC-7D6DF9EA278C}"/>
              </a:ext>
            </a:extLst>
          </p:cNvPr>
          <p:cNvPicPr>
            <a:picLocks noChangeAspect="1"/>
          </p:cNvPicPr>
          <p:nvPr/>
        </p:nvPicPr>
        <p:blipFill rotWithShape="1">
          <a:blip r:embed="rId2">
            <a:extLst>
              <a:ext uri="{28A0092B-C50C-407E-A947-70E740481C1C}">
                <a14:useLocalDpi xmlns:a14="http://schemas.microsoft.com/office/drawing/2010/main" val="0"/>
              </a:ext>
            </a:extLst>
          </a:blip>
          <a:srcRect l="18603" t="9876" r="8771" b="17037"/>
          <a:stretch/>
        </p:blipFill>
        <p:spPr>
          <a:xfrm>
            <a:off x="880533" y="677332"/>
            <a:ext cx="4438569" cy="5892799"/>
          </a:xfrm>
          <a:prstGeom prst="rect">
            <a:avLst/>
          </a:prstGeom>
        </p:spPr>
      </p:pic>
      <p:sp>
        <p:nvSpPr>
          <p:cNvPr id="7" name="Rechthoek 6">
            <a:extLst>
              <a:ext uri="{FF2B5EF4-FFF2-40B4-BE49-F238E27FC236}">
                <a16:creationId xmlns:a16="http://schemas.microsoft.com/office/drawing/2014/main" id="{59EC7D64-E713-48D9-BCF2-50D8F6D68B88}"/>
              </a:ext>
            </a:extLst>
          </p:cNvPr>
          <p:cNvSpPr/>
          <p:nvPr/>
        </p:nvSpPr>
        <p:spPr>
          <a:xfrm>
            <a:off x="2312433" y="2749566"/>
            <a:ext cx="1048214" cy="1226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ekstvak 1">
            <a:extLst>
              <a:ext uri="{FF2B5EF4-FFF2-40B4-BE49-F238E27FC236}">
                <a16:creationId xmlns:a16="http://schemas.microsoft.com/office/drawing/2014/main" id="{1D0580A5-36D0-4F7D-8BE7-F7352F320146}"/>
              </a:ext>
            </a:extLst>
          </p:cNvPr>
          <p:cNvSpPr txBox="1"/>
          <p:nvPr/>
        </p:nvSpPr>
        <p:spPr>
          <a:xfrm>
            <a:off x="6756401" y="2302934"/>
            <a:ext cx="396294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4 </a:t>
            </a: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year</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Master </a:t>
            </a: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with</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a:t>
            </a: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classification</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a:t>
            </a: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Honours</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Integrated</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master</a:t>
            </a:r>
          </a:p>
        </p:txBody>
      </p:sp>
      <p:sp>
        <p:nvSpPr>
          <p:cNvPr id="3" name="Pijl: links 2">
            <a:extLst>
              <a:ext uri="{FF2B5EF4-FFF2-40B4-BE49-F238E27FC236}">
                <a16:creationId xmlns:a16="http://schemas.microsoft.com/office/drawing/2014/main" id="{20DECF97-7681-4DE8-A724-1CEE49F97A2F}"/>
              </a:ext>
            </a:extLst>
          </p:cNvPr>
          <p:cNvSpPr/>
          <p:nvPr/>
        </p:nvSpPr>
        <p:spPr>
          <a:xfrm>
            <a:off x="4402668" y="3513665"/>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749701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5B65B9F9-AC24-4FBC-8D13-290ECB451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33" y="0"/>
            <a:ext cx="5315541" cy="6858000"/>
          </a:xfrm>
          <a:prstGeom prst="rect">
            <a:avLst/>
          </a:prstGeom>
        </p:spPr>
      </p:pic>
      <p:sp>
        <p:nvSpPr>
          <p:cNvPr id="2" name="Rechthoek 1">
            <a:extLst>
              <a:ext uri="{FF2B5EF4-FFF2-40B4-BE49-F238E27FC236}">
                <a16:creationId xmlns:a16="http://schemas.microsoft.com/office/drawing/2014/main" id="{B3D9A02D-C303-49BA-9EE6-70CC086373BC}"/>
              </a:ext>
            </a:extLst>
          </p:cNvPr>
          <p:cNvSpPr/>
          <p:nvPr/>
        </p:nvSpPr>
        <p:spPr>
          <a:xfrm>
            <a:off x="2495505" y="3355759"/>
            <a:ext cx="1277505" cy="2088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Pijl: links 7">
            <a:extLst>
              <a:ext uri="{FF2B5EF4-FFF2-40B4-BE49-F238E27FC236}">
                <a16:creationId xmlns:a16="http://schemas.microsoft.com/office/drawing/2014/main" id="{11BB0896-DB8D-4650-8FB4-8EF56539CB61}"/>
              </a:ext>
            </a:extLst>
          </p:cNvPr>
          <p:cNvSpPr/>
          <p:nvPr/>
        </p:nvSpPr>
        <p:spPr>
          <a:xfrm>
            <a:off x="4469950" y="3991703"/>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kstvak 8">
            <a:extLst>
              <a:ext uri="{FF2B5EF4-FFF2-40B4-BE49-F238E27FC236}">
                <a16:creationId xmlns:a16="http://schemas.microsoft.com/office/drawing/2014/main" id="{BE958C45-C03D-48D2-A4AC-40583D468D9B}"/>
              </a:ext>
            </a:extLst>
          </p:cNvPr>
          <p:cNvSpPr txBox="1"/>
          <p:nvPr/>
        </p:nvSpPr>
        <p:spPr>
          <a:xfrm>
            <a:off x="6096000" y="2184401"/>
            <a:ext cx="559666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Scottish</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4 </a:t>
            </a: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year</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a:t>
            </a:r>
            <a:r>
              <a:rPr lang="nl-NL" dirty="0" err="1">
                <a:solidFill>
                  <a:srgbClr val="4E53A9"/>
                </a:solidFill>
                <a:latin typeface="Century Gothic" panose="020B0502020202020204" pitchFamily="34" charset="0"/>
              </a:rPr>
              <a:t>undergraduate</a:t>
            </a:r>
            <a:r>
              <a:rPr lang="nl-NL" dirty="0">
                <a:solidFill>
                  <a:srgbClr val="4E53A9"/>
                </a:solidFill>
                <a:latin typeface="Century Gothic" panose="020B0502020202020204" pitchFamily="34" charset="0"/>
              </a:rPr>
              <a:t> </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4E53A9"/>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bachelor equivalent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4E53A9"/>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Only</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a:t>
            </a: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with</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MA, </a:t>
            </a: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not</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MSc or </a:t>
            </a: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other</a:t>
            </a:r>
            <a:r>
              <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rPr>
              <a:t> Master </a:t>
            </a:r>
            <a:r>
              <a:rPr kumimoji="0" lang="nl-NL" sz="1800" b="0" i="0" u="none" strike="noStrike" kern="1200" cap="none" spc="0" normalizeH="0" baseline="0" noProof="0" dirty="0" err="1">
                <a:ln>
                  <a:noFill/>
                </a:ln>
                <a:solidFill>
                  <a:srgbClr val="4E53A9"/>
                </a:solidFill>
                <a:effectLst/>
                <a:uLnTx/>
                <a:uFillTx/>
                <a:latin typeface="Century Gothic" panose="020B0502020202020204" pitchFamily="34" charset="0"/>
                <a:ea typeface="+mn-ea"/>
                <a:cs typeface="+mn-cs"/>
              </a:rPr>
              <a:t>degrees</a:t>
            </a:r>
            <a:endParaRPr kumimoji="0" lang="nl-NL" sz="1800" b="0" i="0" u="none" strike="noStrike" kern="1200" cap="none" spc="0" normalizeH="0" baseline="0" noProof="0" dirty="0">
              <a:ln>
                <a:noFill/>
              </a:ln>
              <a:solidFill>
                <a:srgbClr val="4E53A9"/>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4929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70A8E-9510-4023-B783-AB66BF9B58B8}"/>
              </a:ext>
            </a:extLst>
          </p:cNvPr>
          <p:cNvSpPr>
            <a:spLocks noGrp="1"/>
          </p:cNvSpPr>
          <p:nvPr>
            <p:ph type="ctrTitle"/>
          </p:nvPr>
        </p:nvSpPr>
        <p:spPr/>
        <p:txBody>
          <a:bodyPr>
            <a:normAutofit fontScale="90000"/>
          </a:bodyPr>
          <a:lstStyle/>
          <a:p>
            <a:r>
              <a:rPr lang="nl-NL" dirty="0">
                <a:solidFill>
                  <a:srgbClr val="993366"/>
                </a:solidFill>
              </a:rPr>
              <a:t>General Certificate of </a:t>
            </a:r>
            <a:r>
              <a:rPr lang="nl-NL" dirty="0" err="1">
                <a:solidFill>
                  <a:srgbClr val="993366"/>
                </a:solidFill>
              </a:rPr>
              <a:t>Secondary</a:t>
            </a:r>
            <a:r>
              <a:rPr lang="nl-NL" dirty="0">
                <a:solidFill>
                  <a:srgbClr val="993366"/>
                </a:solidFill>
              </a:rPr>
              <a:t> </a:t>
            </a:r>
            <a:r>
              <a:rPr lang="nl-NL" dirty="0" err="1">
                <a:solidFill>
                  <a:srgbClr val="993366"/>
                </a:solidFill>
              </a:rPr>
              <a:t>Education</a:t>
            </a:r>
            <a:r>
              <a:rPr lang="nl-NL" dirty="0">
                <a:solidFill>
                  <a:srgbClr val="993366"/>
                </a:solidFill>
              </a:rPr>
              <a:t> </a:t>
            </a:r>
          </a:p>
        </p:txBody>
      </p:sp>
      <p:sp>
        <p:nvSpPr>
          <p:cNvPr id="3" name="Ondertitel 2">
            <a:extLst>
              <a:ext uri="{FF2B5EF4-FFF2-40B4-BE49-F238E27FC236}">
                <a16:creationId xmlns:a16="http://schemas.microsoft.com/office/drawing/2014/main" id="{14A5AD4B-0DF4-482C-AD17-5590E4392C5A}"/>
              </a:ext>
            </a:extLst>
          </p:cNvPr>
          <p:cNvSpPr>
            <a:spLocks noGrp="1"/>
          </p:cNvSpPr>
          <p:nvPr>
            <p:ph type="subTitle" idx="1"/>
          </p:nvPr>
        </p:nvSpPr>
        <p:spPr/>
        <p:txBody>
          <a:bodyPr>
            <a:normAutofit/>
          </a:bodyPr>
          <a:lstStyle/>
          <a:p>
            <a:r>
              <a:rPr lang="nl-NL" dirty="0"/>
              <a:t>GCSE: </a:t>
            </a:r>
            <a:r>
              <a:rPr lang="nl-NL" dirty="0" err="1"/>
              <a:t>Lower</a:t>
            </a:r>
            <a:r>
              <a:rPr lang="nl-NL" dirty="0"/>
              <a:t> </a:t>
            </a:r>
            <a:r>
              <a:rPr lang="nl-NL" dirty="0" err="1"/>
              <a:t>secondary</a:t>
            </a:r>
            <a:r>
              <a:rPr lang="nl-NL" dirty="0"/>
              <a:t> </a:t>
            </a:r>
            <a:r>
              <a:rPr lang="nl-NL" dirty="0" err="1"/>
              <a:t>education</a:t>
            </a:r>
            <a:endParaRPr lang="nl-NL" dirty="0"/>
          </a:p>
          <a:p>
            <a:endParaRPr lang="nl-NL" dirty="0"/>
          </a:p>
        </p:txBody>
      </p:sp>
    </p:spTree>
    <p:extLst>
      <p:ext uri="{BB962C8B-B14F-4D97-AF65-F5344CB8AC3E}">
        <p14:creationId xmlns:p14="http://schemas.microsoft.com/office/powerpoint/2010/main" val="2619448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F7A53-5A5B-4ADD-BF31-523D7F7FE6D1}"/>
              </a:ext>
            </a:extLst>
          </p:cNvPr>
          <p:cNvSpPr>
            <a:spLocks noGrp="1"/>
          </p:cNvSpPr>
          <p:nvPr>
            <p:ph type="title"/>
          </p:nvPr>
        </p:nvSpPr>
        <p:spPr/>
        <p:txBody>
          <a:bodyPr/>
          <a:lstStyle/>
          <a:p>
            <a:pPr algn="l"/>
            <a:r>
              <a:rPr lang="nl-NL" dirty="0" err="1">
                <a:solidFill>
                  <a:schemeClr val="accent1"/>
                </a:solidFill>
              </a:rPr>
              <a:t>Questions</a:t>
            </a:r>
            <a:r>
              <a:rPr lang="nl-NL" dirty="0">
                <a:solidFill>
                  <a:schemeClr val="accent1"/>
                </a:solidFill>
              </a:rPr>
              <a:t> </a:t>
            </a:r>
            <a:r>
              <a:rPr lang="nl-NL" dirty="0" err="1">
                <a:solidFill>
                  <a:schemeClr val="accent1"/>
                </a:solidFill>
              </a:rPr>
              <a:t>from</a:t>
            </a:r>
            <a:r>
              <a:rPr lang="nl-NL" dirty="0">
                <a:solidFill>
                  <a:schemeClr val="accent1"/>
                </a:solidFill>
              </a:rPr>
              <a:t> </a:t>
            </a:r>
            <a:r>
              <a:rPr lang="nl-NL" dirty="0" err="1">
                <a:solidFill>
                  <a:schemeClr val="accent1"/>
                </a:solidFill>
              </a:rPr>
              <a:t>participants</a:t>
            </a:r>
            <a:r>
              <a:rPr lang="nl-NL" dirty="0"/>
              <a:t>	</a:t>
            </a:r>
          </a:p>
        </p:txBody>
      </p:sp>
      <p:sp>
        <p:nvSpPr>
          <p:cNvPr id="3" name="Tijdelijke aanduiding voor inhoud 2">
            <a:extLst>
              <a:ext uri="{FF2B5EF4-FFF2-40B4-BE49-F238E27FC236}">
                <a16:creationId xmlns:a16="http://schemas.microsoft.com/office/drawing/2014/main" id="{F802DD30-8578-4013-A694-5032AC4F386B}"/>
              </a:ext>
            </a:extLst>
          </p:cNvPr>
          <p:cNvSpPr>
            <a:spLocks noGrp="1"/>
          </p:cNvSpPr>
          <p:nvPr>
            <p:ph idx="1"/>
          </p:nvPr>
        </p:nvSpPr>
        <p:spPr>
          <a:xfrm>
            <a:off x="609600" y="1417639"/>
            <a:ext cx="10972800" cy="4708525"/>
          </a:xfrm>
        </p:spPr>
        <p:txBody>
          <a:bodyPr>
            <a:normAutofit fontScale="92500" lnSpcReduction="10000"/>
          </a:bodyPr>
          <a:lstStyle/>
          <a:p>
            <a:pPr lvl="0" algn="just">
              <a:lnSpc>
                <a:spcPct val="107000"/>
              </a:lnSpc>
              <a:spcBef>
                <a:spcPts val="1200"/>
              </a:spcBef>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In the UK, the university may recognise the experience/professional practice and allow entry to the follow-up MSc. degree, whereby the graduate then has a diploma at a recognised school, various types of graduation (pass with merit, etc.)</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lvl="0" algn="just">
              <a:lnSpc>
                <a:spcPct val="107000"/>
              </a:lnSpc>
              <a:spcBef>
                <a:spcPts val="1200"/>
              </a:spcBef>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Are there any changes to the recognition of education after the UK left the EU?</a:t>
            </a:r>
            <a:r>
              <a:rPr lang="nl-NL" sz="1800" dirty="0">
                <a:effectLst/>
                <a:latin typeface="Calibri" panose="020F0502020204030204" pitchFamily="34" charset="0"/>
                <a:ea typeface="Calibri" panose="020F0502020204030204" pitchFamily="34" charset="0"/>
                <a:cs typeface="Times New Roman" panose="02020603050405020304" pitchFamily="18" charset="0"/>
              </a:rPr>
              <a:t> Yes, professional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recognition</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lvl="0" algn="just">
              <a:lnSpc>
                <a:spcPct val="107000"/>
              </a:lnSpc>
              <a:spcBef>
                <a:spcPts val="1200"/>
              </a:spcBef>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The issue of top-up programmes.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Bef>
                <a:spcPts val="1200"/>
              </a:spcBef>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Can you please explain the level of the first level qualification of the Professional Diploma from the Open University?</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hlinkClick r:id="rId2"/>
              </a:rPr>
              <a:t>https://web.archive.org/web/20100124015806/http://www3.open.ac.uk/study/postgraduate/qualification/D64.htm</a:t>
            </a:r>
            <a:r>
              <a:rPr lang="nl-NL" sz="1800" dirty="0">
                <a:effectLst/>
                <a:latin typeface="Calibri" panose="020F0502020204030204" pitchFamily="34" charset="0"/>
                <a:ea typeface="Calibri" panose="020F0502020204030204" pitchFamily="34" charset="0"/>
                <a:cs typeface="Times New Roman" panose="02020603050405020304" pitchFamily="18" charset="0"/>
              </a:rPr>
              <a:t> 60 credit points,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Postgraduate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nl-NL" sz="1800" dirty="0">
                <a:effectLst/>
                <a:latin typeface="Calibri" panose="020F0502020204030204" pitchFamily="34" charset="0"/>
                <a:ea typeface="Calibri" panose="020F0502020204030204" pitchFamily="34" charset="0"/>
                <a:cs typeface="Times New Roman" panose="02020603050405020304" pitchFamily="18" charset="0"/>
              </a:rPr>
              <a:t>. Part of MBA/MPA/MSc in HRM/MSc in Int Finance and Management.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Not</a:t>
            </a:r>
            <a:r>
              <a:rPr lang="nl-NL" sz="1800" dirty="0">
                <a:effectLst/>
                <a:latin typeface="Calibri" panose="020F0502020204030204" pitchFamily="34" charset="0"/>
                <a:ea typeface="Calibri" panose="020F0502020204030204" pitchFamily="34" charset="0"/>
                <a:cs typeface="Times New Roman" panose="02020603050405020304" pitchFamily="18" charset="0"/>
              </a:rPr>
              <a:t> in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Ofqual</a:t>
            </a:r>
            <a:r>
              <a:rPr lang="nl-NL" sz="1800" dirty="0">
                <a:effectLst/>
                <a:latin typeface="Calibri" panose="020F0502020204030204" pitchFamily="34" charset="0"/>
                <a:ea typeface="Calibri" panose="020F0502020204030204" pitchFamily="34" charset="0"/>
                <a:cs typeface="Times New Roman" panose="02020603050405020304" pitchFamily="18" charset="0"/>
              </a:rPr>
              <a:t>, OU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internal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qualification</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lvl="0" algn="just">
              <a:lnSpc>
                <a:spcPct val="107000"/>
              </a:lnSpc>
              <a:spcBef>
                <a:spcPts val="1200"/>
              </a:spcBef>
              <a:spcAft>
                <a:spcPts val="800"/>
              </a:spcAft>
              <a:buFont typeface="+mj-lt"/>
              <a:buAutoNum type="arabicPeriod"/>
            </a:pPr>
            <a:r>
              <a:rPr lang="cs-CZ" sz="1800" dirty="0">
                <a:effectLst/>
                <a:latin typeface="Calibri" panose="020F0502020204030204" pitchFamily="34" charset="0"/>
                <a:ea typeface="DengXian" panose="02010600030101010101" pitchFamily="2" charset="-122"/>
              </a:rPr>
              <a:t>The Nuffic website contains descriptions of some countries' education systems. These descriptions used to include anonymised samples of certificates and diplomas or attachments to these documents. These models have been a valuable aid in the case of recognition of education from countries that are not entirely conventional. Unfortunately, the current version of the website no longer contains the models. Are these templates available elsewhere, or is Nuffic considering returning them?</a:t>
            </a:r>
            <a:endParaRPr lang="nl-NL" dirty="0"/>
          </a:p>
        </p:txBody>
      </p:sp>
    </p:spTree>
    <p:extLst>
      <p:ext uri="{BB962C8B-B14F-4D97-AF65-F5344CB8AC3E}">
        <p14:creationId xmlns:p14="http://schemas.microsoft.com/office/powerpoint/2010/main" val="146920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a:xfrm>
            <a:off x="9906000" y="6538914"/>
            <a:ext cx="457200" cy="252412"/>
          </a:xfrm>
          <a:prstGeom prst="rect">
            <a:avLst/>
          </a:prstGeom>
        </p:spPr>
        <p:txBody>
          <a:bodyPr/>
          <a:lstStyle/>
          <a:p>
            <a:pPr defTabSz="609585"/>
            <a:fld id="{0EB1F211-CFC1-40FB-B5D2-73C8CA6D722B}" type="slidenum">
              <a:rPr lang="nl-NL" altLang="nl-NL">
                <a:solidFill>
                  <a:prstClr val="black">
                    <a:tint val="75000"/>
                  </a:prstClr>
                </a:solidFill>
                <a:latin typeface="Calibri"/>
              </a:rPr>
              <a:pPr defTabSz="609585"/>
              <a:t>6</a:t>
            </a:fld>
            <a:endParaRPr lang="nl-NL" altLang="nl-NL">
              <a:solidFill>
                <a:prstClr val="black">
                  <a:tint val="75000"/>
                </a:prstClr>
              </a:solidFill>
              <a:latin typeface="Calibri"/>
            </a:endParaRPr>
          </a:p>
        </p:txBody>
      </p:sp>
      <p:sp>
        <p:nvSpPr>
          <p:cNvPr id="14338" name="Rectangle 2"/>
          <p:cNvSpPr>
            <a:spLocks noGrp="1" noChangeArrowheads="1"/>
          </p:cNvSpPr>
          <p:nvPr>
            <p:ph type="title"/>
          </p:nvPr>
        </p:nvSpPr>
        <p:spPr>
          <a:xfrm>
            <a:off x="406400" y="945322"/>
            <a:ext cx="10769600" cy="1188279"/>
          </a:xfrm>
        </p:spPr>
        <p:txBody>
          <a:bodyPr>
            <a:normAutofit/>
          </a:bodyPr>
          <a:lstStyle/>
          <a:p>
            <a:r>
              <a:rPr lang="nl-NL" altLang="nl-NL" dirty="0">
                <a:solidFill>
                  <a:schemeClr val="accent1"/>
                </a:solidFill>
              </a:rPr>
              <a:t>GCSE</a:t>
            </a:r>
          </a:p>
        </p:txBody>
      </p:sp>
      <p:sp>
        <p:nvSpPr>
          <p:cNvPr id="14339" name="Rectangle 3"/>
          <p:cNvSpPr>
            <a:spLocks noGrp="1" noChangeArrowheads="1"/>
          </p:cNvSpPr>
          <p:nvPr>
            <p:ph type="body" idx="1"/>
          </p:nvPr>
        </p:nvSpPr>
        <p:spPr>
          <a:xfrm>
            <a:off x="834684" y="1988840"/>
            <a:ext cx="10550768" cy="4335760"/>
          </a:xfrm>
        </p:spPr>
        <p:txBody>
          <a:bodyPr>
            <a:normAutofit/>
          </a:bodyPr>
          <a:lstStyle/>
          <a:p>
            <a:pPr marL="0" indent="-163508">
              <a:buNone/>
            </a:pPr>
            <a:r>
              <a:rPr lang="en-GB" altLang="nl-NL" sz="2400" b="1" dirty="0">
                <a:ea typeface="Arial Unicode MS" panose="020B0604020202020204" pitchFamily="34" charset="-128"/>
                <a:cs typeface="Arial Unicode MS" panose="020B0604020202020204" pitchFamily="34" charset="-128"/>
              </a:rPr>
              <a:t>General Certificate of Secondary Education (NQF Level 2)</a:t>
            </a:r>
          </a:p>
          <a:p>
            <a:pPr marL="0" indent="-163508">
              <a:buNone/>
            </a:pPr>
            <a:r>
              <a:rPr lang="en-GB" altLang="nl-NL" sz="2400" dirty="0">
                <a:ea typeface="Arial Unicode MS" panose="020B0604020202020204" pitchFamily="34" charset="-128"/>
                <a:cs typeface="Arial Unicode MS" panose="020B0604020202020204" pitchFamily="34" charset="-128"/>
              </a:rPr>
              <a:t>(International variant: O Levels, IGCSE)</a:t>
            </a:r>
          </a:p>
          <a:p>
            <a:pPr marL="0" indent="-163508">
              <a:buNone/>
            </a:pPr>
            <a:endParaRPr lang="en-GB" altLang="nl-NL" sz="2400" dirty="0">
              <a:ea typeface="Arial Unicode MS" panose="020B0604020202020204" pitchFamily="34" charset="-128"/>
              <a:cs typeface="Arial Unicode MS" panose="020B0604020202020204" pitchFamily="34" charset="-128"/>
            </a:endParaRPr>
          </a:p>
          <a:p>
            <a:pPr marL="369879" lvl="1" indent="0">
              <a:buFont typeface="Wingdings" panose="05000000000000000000" pitchFamily="2" charset="2"/>
              <a:buChar char="Ø"/>
            </a:pPr>
            <a:r>
              <a:rPr lang="en-GB" altLang="nl-NL" sz="2400" dirty="0">
                <a:ea typeface="Arial Unicode MS" panose="020B0604020202020204" pitchFamily="34" charset="-128"/>
                <a:cs typeface="Arial Unicode MS" panose="020B0604020202020204" pitchFamily="34" charset="-128"/>
              </a:rPr>
              <a:t> Nominal duration 5 years (Years 7-11), after 6 years of primary education</a:t>
            </a:r>
          </a:p>
          <a:p>
            <a:pPr marL="369879" lvl="1" indent="0">
              <a:buNone/>
            </a:pPr>
            <a:endParaRPr lang="en-GB" altLang="nl-NL" sz="2400" dirty="0">
              <a:ea typeface="Arial Unicode MS" panose="020B0604020202020204" pitchFamily="34" charset="-128"/>
              <a:cs typeface="Arial Unicode MS" panose="020B0604020202020204" pitchFamily="34" charset="-128"/>
            </a:endParaRPr>
          </a:p>
          <a:p>
            <a:pPr marL="369879" lvl="1" indent="0">
              <a:buFont typeface="Wingdings" panose="05000000000000000000" pitchFamily="2" charset="2"/>
              <a:buChar char="Ø"/>
            </a:pPr>
            <a:r>
              <a:rPr lang="en-GB" altLang="nl-NL" sz="2400" dirty="0">
                <a:ea typeface="Arial Unicode MS" panose="020B0604020202020204" pitchFamily="34" charset="-128"/>
                <a:cs typeface="Arial Unicode MS" panose="020B0604020202020204" pitchFamily="34" charset="-128"/>
              </a:rPr>
              <a:t> Broad choice of subjects: generally 5 – 10 subjects completed</a:t>
            </a:r>
            <a:r>
              <a:rPr lang="en-GB" altLang="zh-CN" sz="2400" dirty="0">
                <a:ea typeface="Arial Unicode MS" panose="020B0604020202020204" pitchFamily="34" charset="-128"/>
                <a:cs typeface="Arial Unicode MS" panose="020B0604020202020204" pitchFamily="34" charset="-128"/>
              </a:rPr>
              <a:t>, in different sessions at different examination boards</a:t>
            </a:r>
          </a:p>
          <a:p>
            <a:pPr marL="369879" lvl="1" indent="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98929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smtClean="0">
                <a:solidFill>
                  <a:prstClr val="black">
                    <a:tint val="75000"/>
                  </a:prstClr>
                </a:solidFill>
                <a:latin typeface="Calibri"/>
              </a:rPr>
              <a:pPr defTabSz="609585"/>
              <a:t>7</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869072" y="697949"/>
            <a:ext cx="8732969" cy="1435652"/>
          </a:xfrm>
        </p:spPr>
        <p:txBody>
          <a:bodyPr>
            <a:normAutofit/>
          </a:bodyPr>
          <a:lstStyle/>
          <a:p>
            <a:r>
              <a:rPr lang="nl-NL" altLang="nl-NL" sz="5067" dirty="0">
                <a:solidFill>
                  <a:schemeClr val="accent1"/>
                </a:solidFill>
              </a:rPr>
              <a:t>GCSE</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7068709" cy="4537051"/>
          </a:xfrm>
        </p:spPr>
        <p:txBody>
          <a:bodyPr>
            <a:normAutofit/>
          </a:bodyPr>
          <a:lstStyle/>
          <a:p>
            <a:pPr marL="761981" lvl="2" indent="0">
              <a:buNone/>
            </a:pPr>
            <a:r>
              <a:rPr lang="en-GB" altLang="zh-CN" sz="2400" i="1" dirty="0">
                <a:ea typeface="Arial Unicode MS" panose="020B0604020202020204" pitchFamily="34" charset="-128"/>
                <a:cs typeface="Arial Unicode MS" panose="020B0604020202020204" pitchFamily="34" charset="-128"/>
              </a:rPr>
              <a:t>Examination boards</a:t>
            </a:r>
            <a:r>
              <a:rPr lang="en-GB" altLang="zh-CN" sz="2400" dirty="0">
                <a:ea typeface="Arial Unicode MS" panose="020B0604020202020204" pitchFamily="34" charset="-128"/>
                <a:cs typeface="Arial Unicode MS" panose="020B0604020202020204" pitchFamily="34" charset="-128"/>
              </a:rPr>
              <a:t>: </a:t>
            </a:r>
          </a:p>
          <a:p>
            <a:pPr marL="761981" lvl="2" indent="0">
              <a:buNone/>
            </a:pPr>
            <a:r>
              <a:rPr lang="en-GB" altLang="zh-CN" sz="2400" dirty="0">
                <a:ea typeface="Arial Unicode MS" panose="020B0604020202020204" pitchFamily="34" charset="-128"/>
                <a:cs typeface="Arial Unicode MS" panose="020B0604020202020204" pitchFamily="34" charset="-128"/>
              </a:rPr>
              <a:t>AQA, OCR, Pearson Edexcel, Cambridge International Examinations. </a:t>
            </a:r>
          </a:p>
          <a:p>
            <a:pPr marL="761981" lvl="2" indent="0">
              <a:buNone/>
            </a:pPr>
            <a:endParaRPr lang="en-GB" altLang="zh-CN" sz="2400" dirty="0">
              <a:ea typeface="Arial Unicode MS" panose="020B0604020202020204" pitchFamily="34" charset="-128"/>
              <a:cs typeface="Arial Unicode MS" panose="020B0604020202020204" pitchFamily="34" charset="-128"/>
            </a:endParaRPr>
          </a:p>
          <a:p>
            <a:pPr marL="761981" lvl="2" indent="0">
              <a:buNone/>
            </a:pPr>
            <a:r>
              <a:rPr lang="en-GB" altLang="zh-CN" sz="2400" dirty="0">
                <a:ea typeface="Arial Unicode MS" panose="020B0604020202020204" pitchFamily="34" charset="-128"/>
                <a:cs typeface="Arial Unicode MS" panose="020B0604020202020204" pitchFamily="34" charset="-128"/>
              </a:rPr>
              <a:t>Grading system: </a:t>
            </a:r>
          </a:p>
          <a:p>
            <a:pPr marL="1142971" lvl="2" indent="-380990">
              <a:buFont typeface="Wingdings" panose="05000000000000000000" pitchFamily="2" charset="2"/>
              <a:buChar char="Ø"/>
            </a:pPr>
            <a:r>
              <a:rPr lang="en-GB" altLang="zh-CN" sz="2267" dirty="0">
                <a:ea typeface="Arial Unicode MS" panose="020B0604020202020204" pitchFamily="34" charset="-128"/>
                <a:cs typeface="Arial Unicode MS" panose="020B0604020202020204" pitchFamily="34" charset="-128"/>
              </a:rPr>
              <a:t>Old: A* - G. A* not used everywhere. </a:t>
            </a:r>
          </a:p>
          <a:p>
            <a:pPr marL="1142971" lvl="2" indent="-380990">
              <a:buFont typeface="Wingdings" panose="05000000000000000000" pitchFamily="2" charset="2"/>
              <a:buChar char="Ø"/>
            </a:pPr>
            <a:r>
              <a:rPr lang="en-GB" altLang="zh-CN" sz="2267" dirty="0">
                <a:ea typeface="Arial Unicode MS" panose="020B0604020202020204" pitchFamily="34" charset="-128"/>
                <a:cs typeface="Arial Unicode MS" panose="020B0604020202020204" pitchFamily="34" charset="-128"/>
              </a:rPr>
              <a:t>New (since 2017 for some subjects): 9-1, 9 being the highest. </a:t>
            </a:r>
          </a:p>
          <a:p>
            <a:pPr marL="1142971" lvl="2" indent="-380990">
              <a:buFont typeface="Wingdings" panose="05000000000000000000" pitchFamily="2" charset="2"/>
              <a:buChar char="Ø"/>
            </a:pPr>
            <a:r>
              <a:rPr lang="en-GB" altLang="zh-CN" sz="2267" dirty="0">
                <a:ea typeface="Arial Unicode MS" panose="020B0604020202020204" pitchFamily="34" charset="-128"/>
                <a:cs typeface="Arial Unicode MS" panose="020B0604020202020204" pitchFamily="34" charset="-128"/>
              </a:rPr>
              <a:t>Grade inflation. </a:t>
            </a:r>
          </a:p>
          <a:p>
            <a:pPr marL="761981" lvl="2" indent="0">
              <a:buNone/>
            </a:pPr>
            <a:endParaRPr lang="en-GB" altLang="zh-CN" sz="2267" dirty="0">
              <a:ea typeface="Arial Unicode MS" panose="020B0604020202020204" pitchFamily="34" charset="-128"/>
              <a:cs typeface="Arial Unicode MS" panose="020B0604020202020204" pitchFamily="34" charset="-128"/>
            </a:endParaRPr>
          </a:p>
          <a:p>
            <a:pPr marL="1142971" lvl="2" indent="-380990">
              <a:buFont typeface="Wingdings" panose="05000000000000000000" pitchFamily="2" charset="2"/>
              <a:buChar char="Ø"/>
            </a:pPr>
            <a:endParaRPr lang="en-GB" altLang="zh-CN" sz="2400" dirty="0">
              <a:ea typeface="Arial Unicode MS" panose="020B0604020202020204" pitchFamily="34" charset="-128"/>
              <a:cs typeface="Arial Unicode MS" panose="020B0604020202020204" pitchFamily="34" charset="-128"/>
            </a:endParaRPr>
          </a:p>
        </p:txBody>
      </p:sp>
      <p:pic>
        <p:nvPicPr>
          <p:cNvPr id="5" name="Afbeelding 4">
            <a:extLst>
              <a:ext uri="{FF2B5EF4-FFF2-40B4-BE49-F238E27FC236}">
                <a16:creationId xmlns:a16="http://schemas.microsoft.com/office/drawing/2014/main" id="{11F5AFCA-5431-4A65-81AB-B3191C34A7DB}"/>
              </a:ext>
            </a:extLst>
          </p:cNvPr>
          <p:cNvPicPr>
            <a:picLocks noChangeAspect="1"/>
          </p:cNvPicPr>
          <p:nvPr/>
        </p:nvPicPr>
        <p:blipFill rotWithShape="1">
          <a:blip r:embed="rId3"/>
          <a:srcRect l="22394" t="20027" r="57593" b="5385"/>
          <a:stretch/>
        </p:blipFill>
        <p:spPr bwMode="auto">
          <a:xfrm>
            <a:off x="8067041" y="1098809"/>
            <a:ext cx="3736228" cy="4702551"/>
          </a:xfrm>
          <a:prstGeom prst="rect">
            <a:avLst/>
          </a:prstGeom>
          <a:ln>
            <a:noFill/>
          </a:ln>
          <a:extLst>
            <a:ext uri="{53640926-AAD7-44D8-BBD7-CCE9431645EC}">
              <a14:shadowObscured xmlns:a14="http://schemas.microsoft.com/office/drawing/2010/main"/>
            </a:ext>
          </a:extLst>
        </p:spPr>
      </p:pic>
      <p:sp>
        <p:nvSpPr>
          <p:cNvPr id="2" name="Tekstvak 1">
            <a:extLst>
              <a:ext uri="{FF2B5EF4-FFF2-40B4-BE49-F238E27FC236}">
                <a16:creationId xmlns:a16="http://schemas.microsoft.com/office/drawing/2014/main" id="{5642A05D-1006-491D-944C-D18C6B44797D}"/>
              </a:ext>
            </a:extLst>
          </p:cNvPr>
          <p:cNvSpPr txBox="1"/>
          <p:nvPr/>
        </p:nvSpPr>
        <p:spPr>
          <a:xfrm>
            <a:off x="8105312" y="5911467"/>
            <a:ext cx="3799642" cy="646331"/>
          </a:xfrm>
          <a:prstGeom prst="rect">
            <a:avLst/>
          </a:prstGeom>
          <a:noFill/>
        </p:spPr>
        <p:txBody>
          <a:bodyPr wrap="square" rtlCol="0">
            <a:spAutoFit/>
          </a:bodyPr>
          <a:lstStyle/>
          <a:p>
            <a:r>
              <a:rPr lang="en-GB" altLang="zh-CN" sz="900" dirty="0">
                <a:ea typeface="Arial Unicode MS" panose="020B0604020202020204" pitchFamily="34" charset="-128"/>
                <a:cs typeface="Arial Unicode MS" panose="020B0604020202020204" pitchFamily="34" charset="-128"/>
                <a:hlinkClick r:id="rId4"/>
              </a:rPr>
              <a:t>https://assets.publishing.service.gov.uk/government/uploads/system/uploads/attachment_data/file/719124/Grading_new_GCSEs25.6.2018.pdf</a:t>
            </a:r>
            <a:r>
              <a:rPr lang="en-GB" altLang="zh-CN" sz="900" dirty="0">
                <a:ea typeface="Arial Unicode MS" panose="020B0604020202020204" pitchFamily="34" charset="-128"/>
                <a:cs typeface="Arial Unicode MS" panose="020B0604020202020204" pitchFamily="34" charset="-128"/>
              </a:rPr>
              <a:t> </a:t>
            </a:r>
          </a:p>
          <a:p>
            <a:endParaRPr lang="nl-NL" dirty="0"/>
          </a:p>
        </p:txBody>
      </p:sp>
    </p:spTree>
    <p:extLst>
      <p:ext uri="{BB962C8B-B14F-4D97-AF65-F5344CB8AC3E}">
        <p14:creationId xmlns:p14="http://schemas.microsoft.com/office/powerpoint/2010/main" val="3688708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p:txBody>
          <a:bodyPr/>
          <a:lstStyle/>
          <a:p>
            <a:pPr defTabSz="609585"/>
            <a:fld id="{DB6C86D5-1EBC-4AC2-B03C-97814FEEF74E}" type="slidenum">
              <a:rPr lang="nl-NL" altLang="nl-NL">
                <a:solidFill>
                  <a:prstClr val="black">
                    <a:tint val="75000"/>
                  </a:prstClr>
                </a:solidFill>
                <a:latin typeface="Calibri"/>
              </a:rPr>
              <a:pPr defTabSz="609585"/>
              <a:t>8</a:t>
            </a:fld>
            <a:endParaRPr lang="nl-NL" altLang="nl-NL">
              <a:solidFill>
                <a:prstClr val="black">
                  <a:tint val="75000"/>
                </a:prstClr>
              </a:solidFill>
              <a:latin typeface="Calibri"/>
            </a:endParaRPr>
          </a:p>
        </p:txBody>
      </p:sp>
      <p:sp>
        <p:nvSpPr>
          <p:cNvPr id="68610" name="Rectangle 2"/>
          <p:cNvSpPr>
            <a:spLocks noGrp="1" noChangeArrowheads="1"/>
          </p:cNvSpPr>
          <p:nvPr>
            <p:ph type="title"/>
          </p:nvPr>
        </p:nvSpPr>
        <p:spPr>
          <a:xfrm>
            <a:off x="1016000" y="697949"/>
            <a:ext cx="10699321" cy="1435652"/>
          </a:xfrm>
        </p:spPr>
        <p:txBody>
          <a:bodyPr>
            <a:normAutofit/>
          </a:bodyPr>
          <a:lstStyle/>
          <a:p>
            <a:pPr algn="l"/>
            <a:r>
              <a:rPr lang="nl-NL" altLang="nl-NL" sz="5067" dirty="0">
                <a:solidFill>
                  <a:schemeClr val="accent1"/>
                </a:solidFill>
              </a:rPr>
              <a:t>                        GCSE</a:t>
            </a:r>
            <a:endParaRPr lang="zh-CN" altLang="nl-NL" sz="5067" dirty="0">
              <a:ea typeface="宋体" panose="02010600030101010101" pitchFamily="2" charset="-122"/>
            </a:endParaRPr>
          </a:p>
        </p:txBody>
      </p:sp>
      <p:sp>
        <p:nvSpPr>
          <p:cNvPr id="68611" name="Rectangle 3"/>
          <p:cNvSpPr>
            <a:spLocks noGrp="1" noChangeArrowheads="1"/>
          </p:cNvSpPr>
          <p:nvPr>
            <p:ph type="body" idx="1"/>
          </p:nvPr>
        </p:nvSpPr>
        <p:spPr>
          <a:xfrm>
            <a:off x="388731" y="1787549"/>
            <a:ext cx="10787269" cy="4537051"/>
          </a:xfrm>
        </p:spPr>
        <p:txBody>
          <a:bodyPr>
            <a:normAutofit/>
          </a:bodyPr>
          <a:lstStyle/>
          <a:p>
            <a:pPr marL="761981" lvl="2" indent="0">
              <a:buNone/>
            </a:pPr>
            <a:r>
              <a:rPr lang="en-GB" altLang="zh-CN" sz="2400" b="1" dirty="0">
                <a:ea typeface="Arial Unicode MS" panose="020B0604020202020204" pitchFamily="34" charset="-128"/>
                <a:cs typeface="Arial Unicode MS" panose="020B0604020202020204" pitchFamily="34" charset="-128"/>
              </a:rPr>
              <a:t>Examples of GCSE subjects (lists per Examination Board): </a:t>
            </a:r>
          </a:p>
          <a:p>
            <a:pPr marL="761981" lvl="2" indent="0">
              <a:buNone/>
            </a:pPr>
            <a:endParaRPr lang="en-GB" altLang="zh-CN" sz="2400" b="1" dirty="0">
              <a:ea typeface="Arial Unicode MS" panose="020B0604020202020204" pitchFamily="34" charset="-128"/>
              <a:cs typeface="Arial Unicode MS" panose="020B0604020202020204" pitchFamily="34" charset="-128"/>
            </a:endParaRPr>
          </a:p>
          <a:p>
            <a:pPr marL="761981" lvl="2" indent="0">
              <a:buNone/>
            </a:pPr>
            <a:r>
              <a:rPr lang="en-GB" altLang="zh-CN" sz="2400" dirty="0">
                <a:ea typeface="Arial Unicode MS" panose="020B0604020202020204" pitchFamily="34" charset="-128"/>
                <a:cs typeface="Arial Unicode MS" panose="020B0604020202020204" pitchFamily="34" charset="-128"/>
                <a:hlinkClick r:id="rId3"/>
              </a:rPr>
              <a:t>https://www.aqa.org.uk/qualifications</a:t>
            </a:r>
            <a:r>
              <a:rPr lang="en-GB" altLang="zh-CN" sz="2400" dirty="0">
                <a:ea typeface="Arial Unicode MS" panose="020B0604020202020204" pitchFamily="34" charset="-128"/>
                <a:cs typeface="Arial Unicode MS" panose="020B0604020202020204" pitchFamily="34" charset="-128"/>
              </a:rPr>
              <a:t> (see under GCSE)</a:t>
            </a:r>
          </a:p>
          <a:p>
            <a:pPr marL="761981" lvl="2" indent="0">
              <a:buNone/>
            </a:pPr>
            <a:endParaRPr lang="en-GB" altLang="zh-CN" sz="2400" b="1" dirty="0">
              <a:ea typeface="Arial Unicode MS" panose="020B0604020202020204" pitchFamily="34" charset="-128"/>
              <a:cs typeface="Arial Unicode MS" panose="020B0604020202020204" pitchFamily="34" charset="-128"/>
            </a:endParaRPr>
          </a:p>
          <a:p>
            <a:pPr marL="761981" lvl="2" indent="0">
              <a:buNone/>
            </a:pPr>
            <a:r>
              <a:rPr lang="en-GB" altLang="zh-CN" sz="2400" dirty="0">
                <a:ea typeface="Arial Unicode MS" panose="020B0604020202020204" pitchFamily="34" charset="-128"/>
                <a:cs typeface="Arial Unicode MS" panose="020B0604020202020204" pitchFamily="34" charset="-128"/>
                <a:hlinkClick r:id="rId4"/>
              </a:rPr>
              <a:t>http://www.cambridgeinternational.org/programmes-and-qualifications/cambridge-secondary-2/cambridge-igcse/subjects/</a:t>
            </a:r>
            <a:r>
              <a:rPr lang="en-GB" altLang="zh-CN" sz="2400" dirty="0">
                <a:ea typeface="Arial Unicode MS" panose="020B0604020202020204" pitchFamily="34" charset="-128"/>
                <a:cs typeface="Arial Unicode MS" panose="020B0604020202020204" pitchFamily="34" charset="-128"/>
              </a:rPr>
              <a:t> </a:t>
            </a:r>
          </a:p>
          <a:p>
            <a:pPr marL="761981" lvl="2" indent="0">
              <a:buNone/>
            </a:pPr>
            <a:endParaRPr lang="en-GB" altLang="zh-CN" sz="2400" dirty="0">
              <a:ea typeface="Arial Unicode MS" panose="020B0604020202020204" pitchFamily="34" charset="-128"/>
              <a:cs typeface="Arial Unicode MS" panose="020B0604020202020204" pitchFamily="34" charset="-128"/>
            </a:endParaRPr>
          </a:p>
          <a:p>
            <a:pPr marL="761981" lvl="2" indent="0">
              <a:buNone/>
            </a:pPr>
            <a:r>
              <a:rPr lang="en-GB" altLang="zh-CN" sz="2400" dirty="0">
                <a:ea typeface="Arial Unicode MS" panose="020B0604020202020204" pitchFamily="34" charset="-128"/>
                <a:cs typeface="Arial Unicode MS" panose="020B0604020202020204" pitchFamily="34" charset="-128"/>
                <a:hlinkClick r:id="rId5"/>
              </a:rPr>
              <a:t>https://qualifications.pearson.com/en/qualifications/edexcel-gcses.html</a:t>
            </a:r>
            <a:r>
              <a:rPr lang="en-GB" altLang="zh-CN" sz="2400" dirty="0">
                <a:ea typeface="Arial Unicode MS" panose="020B0604020202020204" pitchFamily="34" charset="-128"/>
                <a:cs typeface="Arial Unicode MS" panose="020B0604020202020204" pitchFamily="34" charset="-128"/>
              </a:rPr>
              <a:t> </a:t>
            </a:r>
          </a:p>
          <a:p>
            <a:pPr marL="761981" lvl="2" indent="0">
              <a:buNone/>
            </a:pPr>
            <a:br>
              <a:rPr lang="en-GB" altLang="zh-CN" sz="2400" dirty="0">
                <a:ea typeface="Arial Unicode MS" panose="020B0604020202020204" pitchFamily="34" charset="-128"/>
                <a:cs typeface="Arial Unicode MS" panose="020B0604020202020204" pitchFamily="34" charset="-128"/>
                <a:hlinkClick r:id="rId6"/>
              </a:rPr>
            </a:br>
            <a:r>
              <a:rPr lang="en-GB" altLang="zh-CN" sz="2400" dirty="0">
                <a:ea typeface="Arial Unicode MS" panose="020B0604020202020204" pitchFamily="34" charset="-128"/>
                <a:cs typeface="Arial Unicode MS" panose="020B0604020202020204" pitchFamily="34" charset="-128"/>
                <a:hlinkClick r:id="rId6"/>
              </a:rPr>
              <a:t>https://www.ocr.org.uk/qualifications/gcse/</a:t>
            </a:r>
            <a:r>
              <a:rPr lang="en-GB" altLang="zh-CN" sz="2400" dirty="0">
                <a:ea typeface="Arial Unicode MS" panose="020B0604020202020204" pitchFamily="34" charset="-128"/>
                <a:cs typeface="Arial Unicode MS" panose="020B0604020202020204" pitchFamily="34" charset="-128"/>
              </a:rPr>
              <a:t> </a:t>
            </a:r>
          </a:p>
          <a:p>
            <a:pPr marL="761981" lvl="2" indent="0">
              <a:buNone/>
            </a:pPr>
            <a:endParaRPr lang="en-GB" altLang="zh-CN" sz="2400" dirty="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76918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a:xfrm>
            <a:off x="9906000" y="6538914"/>
            <a:ext cx="457200" cy="252412"/>
          </a:xfrm>
          <a:prstGeom prst="rect">
            <a:avLst/>
          </a:prstGeom>
        </p:spPr>
        <p:txBody>
          <a:bodyPr/>
          <a:lstStyle/>
          <a:p>
            <a:pPr defTabSz="609585"/>
            <a:fld id="{0EB1F211-CFC1-40FB-B5D2-73C8CA6D722B}" type="slidenum">
              <a:rPr lang="nl-NL" altLang="nl-NL">
                <a:solidFill>
                  <a:prstClr val="black">
                    <a:tint val="75000"/>
                  </a:prstClr>
                </a:solidFill>
                <a:latin typeface="Calibri"/>
              </a:rPr>
              <a:pPr defTabSz="609585"/>
              <a:t>9</a:t>
            </a:fld>
            <a:endParaRPr lang="nl-NL" altLang="nl-NL">
              <a:solidFill>
                <a:prstClr val="black">
                  <a:tint val="75000"/>
                </a:prstClr>
              </a:solidFill>
              <a:latin typeface="Calibri"/>
            </a:endParaRPr>
          </a:p>
        </p:txBody>
      </p:sp>
      <p:sp>
        <p:nvSpPr>
          <p:cNvPr id="14338" name="Rectangle 2"/>
          <p:cNvSpPr>
            <a:spLocks noGrp="1" noChangeArrowheads="1"/>
          </p:cNvSpPr>
          <p:nvPr>
            <p:ph type="title"/>
          </p:nvPr>
        </p:nvSpPr>
        <p:spPr>
          <a:xfrm>
            <a:off x="406400" y="945322"/>
            <a:ext cx="10769600" cy="1188279"/>
          </a:xfrm>
        </p:spPr>
        <p:txBody>
          <a:bodyPr>
            <a:normAutofit/>
          </a:bodyPr>
          <a:lstStyle/>
          <a:p>
            <a:pPr algn="l"/>
            <a:r>
              <a:rPr lang="nl-NL" altLang="nl-NL" dirty="0">
                <a:solidFill>
                  <a:schemeClr val="accent1"/>
                </a:solidFill>
              </a:rPr>
              <a:t>               GCSE</a:t>
            </a:r>
          </a:p>
        </p:txBody>
      </p:sp>
      <p:sp>
        <p:nvSpPr>
          <p:cNvPr id="14339" name="Rectangle 3"/>
          <p:cNvSpPr>
            <a:spLocks noGrp="1" noChangeArrowheads="1"/>
          </p:cNvSpPr>
          <p:nvPr>
            <p:ph type="body" idx="1"/>
          </p:nvPr>
        </p:nvSpPr>
        <p:spPr>
          <a:xfrm>
            <a:off x="933010" y="2530381"/>
            <a:ext cx="4961763" cy="3293374"/>
          </a:xfrm>
        </p:spPr>
        <p:txBody>
          <a:bodyPr>
            <a:normAutofit/>
          </a:bodyPr>
          <a:lstStyle/>
          <a:p>
            <a:pPr marL="369879" lvl="1" indent="0">
              <a:buNone/>
            </a:pPr>
            <a:r>
              <a:rPr lang="en-GB" altLang="nl-NL" sz="2400" dirty="0">
                <a:ea typeface="Arial Unicode MS" panose="020B0604020202020204" pitchFamily="34" charset="-128"/>
                <a:cs typeface="Arial Unicode MS" panose="020B0604020202020204" pitchFamily="34" charset="-128"/>
              </a:rPr>
              <a:t>2 pathways for further studies: </a:t>
            </a:r>
          </a:p>
          <a:p>
            <a:pPr marL="369879" lvl="1" indent="0">
              <a:buFont typeface="Wingdings" panose="05000000000000000000" pitchFamily="2" charset="2"/>
              <a:buChar char="Ø"/>
            </a:pPr>
            <a:endParaRPr lang="en-GB" altLang="nl-NL" sz="2400" dirty="0">
              <a:ea typeface="Arial Unicode MS" panose="020B0604020202020204" pitchFamily="34" charset="-128"/>
              <a:cs typeface="Arial Unicode MS" panose="020B0604020202020204" pitchFamily="34" charset="-128"/>
            </a:endParaRPr>
          </a:p>
          <a:p>
            <a:pPr marL="903265" lvl="2" indent="0">
              <a:buFont typeface="Wingdings" panose="05000000000000000000" pitchFamily="2" charset="2"/>
              <a:buChar char="Ø"/>
            </a:pPr>
            <a:r>
              <a:rPr lang="en-GB" altLang="nl-NL" sz="1867" dirty="0">
                <a:ea typeface="Arial Unicode MS" panose="020B0604020202020204" pitchFamily="34" charset="-128"/>
                <a:cs typeface="Arial Unicode MS" panose="020B0604020202020204" pitchFamily="34" charset="-128"/>
              </a:rPr>
              <a:t>Academic: AS/A Levels with A-C, minimally 5 subjects required.</a:t>
            </a:r>
          </a:p>
          <a:p>
            <a:pPr marL="903265" lvl="2" indent="0">
              <a:buNone/>
            </a:pPr>
            <a:endParaRPr lang="en-GB" altLang="nl-NL" sz="1867" dirty="0">
              <a:ea typeface="Arial Unicode MS" panose="020B0604020202020204" pitchFamily="34" charset="-128"/>
              <a:cs typeface="Arial Unicode MS" panose="020B0604020202020204" pitchFamily="34" charset="-128"/>
            </a:endParaRPr>
          </a:p>
          <a:p>
            <a:pPr marL="903265" lvl="2" indent="0">
              <a:buFont typeface="Wingdings" panose="05000000000000000000" pitchFamily="2" charset="2"/>
              <a:buChar char="Ø"/>
            </a:pPr>
            <a:r>
              <a:rPr lang="en-GB" altLang="nl-NL" sz="1867" dirty="0">
                <a:ea typeface="Arial Unicode MS" panose="020B0604020202020204" pitchFamily="34" charset="-128"/>
                <a:cs typeface="Arial Unicode MS" panose="020B0604020202020204" pitchFamily="34" charset="-128"/>
              </a:rPr>
              <a:t>Vocational: vocational courses with GCSE’s (D-G), e.g. BTECs, SVQs. </a:t>
            </a:r>
          </a:p>
        </p:txBody>
      </p:sp>
      <p:pic>
        <p:nvPicPr>
          <p:cNvPr id="5" name="Afbeelding 4">
            <a:extLst>
              <a:ext uri="{FF2B5EF4-FFF2-40B4-BE49-F238E27FC236}">
                <a16:creationId xmlns:a16="http://schemas.microsoft.com/office/drawing/2014/main" id="{78F549B6-67C0-4E3B-ACDB-E3A36725CA0A}"/>
              </a:ext>
            </a:extLst>
          </p:cNvPr>
          <p:cNvPicPr>
            <a:picLocks noChangeAspect="1"/>
          </p:cNvPicPr>
          <p:nvPr/>
        </p:nvPicPr>
        <p:blipFill>
          <a:blip r:embed="rId3"/>
          <a:stretch>
            <a:fillRect/>
          </a:stretch>
        </p:blipFill>
        <p:spPr>
          <a:xfrm>
            <a:off x="6187736" y="195309"/>
            <a:ext cx="5513033" cy="6343605"/>
          </a:xfrm>
          <a:prstGeom prst="rect">
            <a:avLst/>
          </a:prstGeom>
        </p:spPr>
      </p:pic>
    </p:spTree>
    <p:extLst>
      <p:ext uri="{BB962C8B-B14F-4D97-AF65-F5344CB8AC3E}">
        <p14:creationId xmlns:p14="http://schemas.microsoft.com/office/powerpoint/2010/main" val="3620075880"/>
      </p:ext>
    </p:extLst>
  </p:cSld>
  <p:clrMapOvr>
    <a:masterClrMapping/>
  </p:clrMapOvr>
</p:sld>
</file>

<file path=ppt/theme/theme1.xml><?xml version="1.0" encoding="utf-8"?>
<a:theme xmlns:a="http://schemas.openxmlformats.org/drawingml/2006/main" name="Office Theme">
  <a:themeElements>
    <a:clrScheme name="Custom 10">
      <a:dk1>
        <a:sysClr val="windowText" lastClr="000000"/>
      </a:dk1>
      <a:lt1>
        <a:srgbClr val="FFFFFF"/>
      </a:lt1>
      <a:dk2>
        <a:srgbClr val="4E53A9"/>
      </a:dk2>
      <a:lt2>
        <a:srgbClr val="B1BBE3"/>
      </a:lt2>
      <a:accent1>
        <a:srgbClr val="A00058"/>
      </a:accent1>
      <a:accent2>
        <a:srgbClr val="B1BBE3"/>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antoorthema">
  <a:themeElements>
    <a:clrScheme name="Custom 10">
      <a:dk1>
        <a:sysClr val="windowText" lastClr="000000"/>
      </a:dk1>
      <a:lt1>
        <a:srgbClr val="FFFFFF"/>
      </a:lt1>
      <a:dk2>
        <a:srgbClr val="4E53A9"/>
      </a:dk2>
      <a:lt2>
        <a:srgbClr val="B1BBE3"/>
      </a:lt2>
      <a:accent1>
        <a:srgbClr val="A00058"/>
      </a:accent1>
      <a:accent2>
        <a:srgbClr val="B1BBE3"/>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4378</TotalTime>
  <Words>3845</Words>
  <Application>Microsoft Office PowerPoint</Application>
  <PresentationFormat>Breedbeeld</PresentationFormat>
  <Paragraphs>440</Paragraphs>
  <Slides>50</Slides>
  <Notes>16</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50</vt:i4>
      </vt:variant>
    </vt:vector>
  </HeadingPairs>
  <TitlesOfParts>
    <vt:vector size="59" baseType="lpstr">
      <vt:lpstr>Arial</vt:lpstr>
      <vt:lpstr>Calibri</vt:lpstr>
      <vt:lpstr>Century Gothic</vt:lpstr>
      <vt:lpstr>Times</vt:lpstr>
      <vt:lpstr>Times New Roman</vt:lpstr>
      <vt:lpstr>Wingdings</vt:lpstr>
      <vt:lpstr>Office Theme</vt:lpstr>
      <vt:lpstr>Custom Design</vt:lpstr>
      <vt:lpstr>Kantoorthema</vt:lpstr>
      <vt:lpstr>PowerPoint-presentatie</vt:lpstr>
      <vt:lpstr> Content</vt:lpstr>
      <vt:lpstr>Chart</vt:lpstr>
      <vt:lpstr>Britse NQF </vt:lpstr>
      <vt:lpstr>General Certificate of Secondary Education </vt:lpstr>
      <vt:lpstr>GCSE</vt:lpstr>
      <vt:lpstr>GCSE</vt:lpstr>
      <vt:lpstr>                        GCSE</vt:lpstr>
      <vt:lpstr>               GCSE</vt:lpstr>
      <vt:lpstr>General Certificate of Education: upper secondary education</vt:lpstr>
      <vt:lpstr>GCE: upper secondary education</vt:lpstr>
      <vt:lpstr>GCE: AS Levels</vt:lpstr>
      <vt:lpstr>GCE: AS Levels</vt:lpstr>
      <vt:lpstr>GCE AS Level</vt:lpstr>
      <vt:lpstr>GCE: A levels</vt:lpstr>
      <vt:lpstr>File requirements</vt:lpstr>
      <vt:lpstr>GCE A Level</vt:lpstr>
      <vt:lpstr>Verification with CIE: CIE Direct</vt:lpstr>
      <vt:lpstr>Business and Technology Education Council  BTECs Level 3</vt:lpstr>
      <vt:lpstr>BTEC (secondary vocational)</vt:lpstr>
      <vt:lpstr>BTECs</vt:lpstr>
      <vt:lpstr>BTEC  Extended  Diploma</vt:lpstr>
      <vt:lpstr>Ofqual register</vt:lpstr>
      <vt:lpstr>Admission to HE in UK</vt:lpstr>
      <vt:lpstr>Access to Dutch HE with UK qualifications</vt:lpstr>
      <vt:lpstr>Admission to HE in Czech Republic</vt:lpstr>
      <vt:lpstr>Evaluating GCSE/GCE subjects</vt:lpstr>
      <vt:lpstr>Combination other education systems</vt:lpstr>
      <vt:lpstr>Higher education non-degree and degree</vt:lpstr>
      <vt:lpstr>HE in UK</vt:lpstr>
      <vt:lpstr>PowerPoint-presentatie</vt:lpstr>
      <vt:lpstr>PowerPoint-presentatie</vt:lpstr>
      <vt:lpstr>File requirements HE for UK</vt:lpstr>
      <vt:lpstr>PowerPoint-presentatie</vt:lpstr>
      <vt:lpstr>PowerPoint-presentatie</vt:lpstr>
      <vt:lpstr>PowerPoint-presentatie</vt:lpstr>
      <vt:lpstr>Higher education: non-degree</vt:lpstr>
      <vt:lpstr>PowerPoint-presentatie</vt:lpstr>
      <vt:lpstr>Ordinary vs Honours (Please use the chat)</vt:lpstr>
      <vt:lpstr>Degree education: Bachelor (NQF Level 6)</vt:lpstr>
      <vt:lpstr>Degree education: Bachelor (NQF Level 6)</vt:lpstr>
      <vt:lpstr>PowerPoint-presentatie</vt:lpstr>
      <vt:lpstr>Condoned pass</vt:lpstr>
      <vt:lpstr>PowerPoint-presentatie</vt:lpstr>
      <vt:lpstr>Degree education: Masters (NQF Level 7)</vt:lpstr>
      <vt:lpstr>Degree education: Master of Arts (!)</vt:lpstr>
      <vt:lpstr>PowerPoint-presentatie</vt:lpstr>
      <vt:lpstr>PowerPoint-presentatie</vt:lpstr>
      <vt:lpstr>PowerPoint-presentatie</vt:lpstr>
      <vt:lpstr>Questions from participants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Marijke Westrik</dc:creator>
  <cp:lastModifiedBy>Marijke Westrik</cp:lastModifiedBy>
  <cp:revision>58</cp:revision>
  <cp:lastPrinted>2018-10-08T12:04:49Z</cp:lastPrinted>
  <dcterms:created xsi:type="dcterms:W3CDTF">2018-10-05T09:15:36Z</dcterms:created>
  <dcterms:modified xsi:type="dcterms:W3CDTF">2021-12-07T10:13:15Z</dcterms:modified>
</cp:coreProperties>
</file>